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Lst>
  <p:notesMasterIdLst>
    <p:notesMasterId r:id="rId3"/>
  </p:notesMasterIdLst>
  <p:sldIdLst>
    <p:sldId id="256" r:id="rId2"/>
  </p:sldIdLst>
  <p:sldSz cx="43891200" cy="347472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0944"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73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ferSingleView="1">
    <p:restoredLeft sz="32787"/>
    <p:restoredTop sz="90929"/>
  </p:normalViewPr>
  <p:slideViewPr>
    <p:cSldViewPr>
      <p:cViewPr>
        <p:scale>
          <a:sx n="40" d="100"/>
          <a:sy n="40" d="100"/>
        </p:scale>
        <p:origin x="4864" y="616"/>
      </p:cViewPr>
      <p:guideLst>
        <p:guide orient="horz" pos="10944"/>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A74DA-BE4D-49FC-9CDE-A676D8B412BA}" type="datetimeFigureOut">
              <a:rPr lang="en-US" smtClean="0"/>
              <a:t>11/28/18</a:t>
            </a:fld>
            <a:endParaRPr lang="en-US"/>
          </a:p>
        </p:txBody>
      </p:sp>
      <p:sp>
        <p:nvSpPr>
          <p:cNvPr id="4" name="Slide Image Placeholder 3"/>
          <p:cNvSpPr>
            <a:spLocks noGrp="1" noRot="1" noChangeAspect="1"/>
          </p:cNvSpPr>
          <p:nvPr>
            <p:ph type="sldImg" idx="2"/>
          </p:nvPr>
        </p:nvSpPr>
        <p:spPr>
          <a:xfrm>
            <a:off x="1479550" y="1143000"/>
            <a:ext cx="38989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87ACB2-968F-4046-82C0-843F50F98F13}" type="slidenum">
              <a:rPr lang="en-US" smtClean="0"/>
              <a:t>‹#›</a:t>
            </a:fld>
            <a:endParaRPr lang="en-US"/>
          </a:p>
        </p:txBody>
      </p:sp>
    </p:spTree>
    <p:extLst>
      <p:ext uri="{BB962C8B-B14F-4D97-AF65-F5344CB8AC3E}">
        <p14:creationId xmlns:p14="http://schemas.microsoft.com/office/powerpoint/2010/main" val="1347645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87ACB2-968F-4046-82C0-843F50F98F13}" type="slidenum">
              <a:rPr lang="en-US" smtClean="0"/>
              <a:t>1</a:t>
            </a:fld>
            <a:endParaRPr lang="en-US"/>
          </a:p>
        </p:txBody>
      </p:sp>
    </p:spTree>
    <p:extLst>
      <p:ext uri="{BB962C8B-B14F-4D97-AF65-F5344CB8AC3E}">
        <p14:creationId xmlns:p14="http://schemas.microsoft.com/office/powerpoint/2010/main" val="3832245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686639"/>
            <a:ext cx="37307520" cy="12097173"/>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8250326"/>
            <a:ext cx="32918400" cy="8389194"/>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B0EA6622-B4BB-42E0-87E4-A4FE6E4BBF2F}" type="slidenum">
              <a:rPr lang="en-US" altLang="en-US" smtClean="0"/>
              <a:pPr/>
              <a:t>‹#›</a:t>
            </a:fld>
            <a:endParaRPr lang="en-US" altLang="en-US"/>
          </a:p>
        </p:txBody>
      </p:sp>
    </p:spTree>
    <p:extLst>
      <p:ext uri="{BB962C8B-B14F-4D97-AF65-F5344CB8AC3E}">
        <p14:creationId xmlns:p14="http://schemas.microsoft.com/office/powerpoint/2010/main" val="98290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35F9FD5-AC43-4370-83BA-FCD4F00EA762}" type="slidenum">
              <a:rPr lang="en-US" altLang="en-US" smtClean="0"/>
              <a:pPr/>
              <a:t>‹#›</a:t>
            </a:fld>
            <a:endParaRPr lang="en-US" altLang="en-US"/>
          </a:p>
        </p:txBody>
      </p:sp>
    </p:spTree>
    <p:extLst>
      <p:ext uri="{BB962C8B-B14F-4D97-AF65-F5344CB8AC3E}">
        <p14:creationId xmlns:p14="http://schemas.microsoft.com/office/powerpoint/2010/main" val="307699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849967"/>
            <a:ext cx="9464040" cy="2944664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849967"/>
            <a:ext cx="27843480" cy="294466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9020378C-5F25-4435-95B7-E9E4E89CA90F}" type="slidenum">
              <a:rPr lang="en-US" altLang="en-US" smtClean="0"/>
              <a:pPr/>
              <a:t>‹#›</a:t>
            </a:fld>
            <a:endParaRPr lang="en-US" altLang="en-US"/>
          </a:p>
        </p:txBody>
      </p:sp>
    </p:spTree>
    <p:extLst>
      <p:ext uri="{BB962C8B-B14F-4D97-AF65-F5344CB8AC3E}">
        <p14:creationId xmlns:p14="http://schemas.microsoft.com/office/powerpoint/2010/main" val="2541392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5307AFEF-EFC0-4C40-8177-6869AD63E76D}" type="slidenum">
              <a:rPr lang="en-US" altLang="en-US" smtClean="0"/>
              <a:pPr/>
              <a:t>‹#›</a:t>
            </a:fld>
            <a:endParaRPr lang="en-US" altLang="en-US"/>
          </a:p>
        </p:txBody>
      </p:sp>
    </p:spTree>
    <p:extLst>
      <p:ext uri="{BB962C8B-B14F-4D97-AF65-F5344CB8AC3E}">
        <p14:creationId xmlns:p14="http://schemas.microsoft.com/office/powerpoint/2010/main" val="206327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662680"/>
            <a:ext cx="37856160" cy="1445386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3253287"/>
            <a:ext cx="37856160" cy="760094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742F7DE7-DA56-4E4D-A5A7-9231BEA370DE}" type="slidenum">
              <a:rPr lang="en-US" altLang="en-US" smtClean="0"/>
              <a:pPr/>
              <a:t>‹#›</a:t>
            </a:fld>
            <a:endParaRPr lang="en-US" altLang="en-US"/>
          </a:p>
        </p:txBody>
      </p:sp>
    </p:spTree>
    <p:extLst>
      <p:ext uri="{BB962C8B-B14F-4D97-AF65-F5344CB8AC3E}">
        <p14:creationId xmlns:p14="http://schemas.microsoft.com/office/powerpoint/2010/main" val="68822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9249833"/>
            <a:ext cx="18653760" cy="220467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9249833"/>
            <a:ext cx="18653760" cy="220467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BA5486EC-FD66-4208-8BBF-6456D24EA45E}" type="slidenum">
              <a:rPr lang="en-US" altLang="en-US" smtClean="0"/>
              <a:pPr/>
              <a:t>‹#›</a:t>
            </a:fld>
            <a:endParaRPr lang="en-US" altLang="en-US"/>
          </a:p>
        </p:txBody>
      </p:sp>
    </p:spTree>
    <p:extLst>
      <p:ext uri="{BB962C8B-B14F-4D97-AF65-F5344CB8AC3E}">
        <p14:creationId xmlns:p14="http://schemas.microsoft.com/office/powerpoint/2010/main" val="3332166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849974"/>
            <a:ext cx="37856160" cy="6716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517893"/>
            <a:ext cx="18568032" cy="417448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692380"/>
            <a:ext cx="18568032" cy="18668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517893"/>
            <a:ext cx="18659477" cy="417448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692380"/>
            <a:ext cx="18659477" cy="18668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ltLang="en-US"/>
          </a:p>
        </p:txBody>
      </p:sp>
      <p:sp>
        <p:nvSpPr>
          <p:cNvPr id="8" name="Footer Placeholder 7"/>
          <p:cNvSpPr>
            <a:spLocks noGrp="1"/>
          </p:cNvSpPr>
          <p:nvPr>
            <p:ph type="ftr" sz="quarter" idx="11"/>
          </p:nvPr>
        </p:nvSpPr>
        <p:spPr/>
        <p:txBody>
          <a:bodyPr/>
          <a:lstStyle/>
          <a:p>
            <a:endParaRPr lang="en-US" altLang="en-US"/>
          </a:p>
        </p:txBody>
      </p:sp>
      <p:sp>
        <p:nvSpPr>
          <p:cNvPr id="9" name="Slide Number Placeholder 8"/>
          <p:cNvSpPr>
            <a:spLocks noGrp="1"/>
          </p:cNvSpPr>
          <p:nvPr>
            <p:ph type="sldNum" sz="quarter" idx="12"/>
          </p:nvPr>
        </p:nvSpPr>
        <p:spPr/>
        <p:txBody>
          <a:bodyPr/>
          <a:lstStyle/>
          <a:p>
            <a:fld id="{207249CF-E7CD-4C0C-A5B7-5EBB963DA661}" type="slidenum">
              <a:rPr lang="en-US" altLang="en-US" smtClean="0"/>
              <a:pPr/>
              <a:t>‹#›</a:t>
            </a:fld>
            <a:endParaRPr lang="en-US" altLang="en-US"/>
          </a:p>
        </p:txBody>
      </p:sp>
    </p:spTree>
    <p:extLst>
      <p:ext uri="{BB962C8B-B14F-4D97-AF65-F5344CB8AC3E}">
        <p14:creationId xmlns:p14="http://schemas.microsoft.com/office/powerpoint/2010/main" val="419048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ltLang="en-US"/>
          </a:p>
        </p:txBody>
      </p:sp>
      <p:sp>
        <p:nvSpPr>
          <p:cNvPr id="4" name="Footer Placeholder 3"/>
          <p:cNvSpPr>
            <a:spLocks noGrp="1"/>
          </p:cNvSpPr>
          <p:nvPr>
            <p:ph type="ftr" sz="quarter" idx="11"/>
          </p:nvPr>
        </p:nvSpPr>
        <p:spPr/>
        <p:txBody>
          <a:bodyPr/>
          <a:lstStyle/>
          <a:p>
            <a:endParaRPr lang="en-US" altLang="en-US"/>
          </a:p>
        </p:txBody>
      </p:sp>
      <p:sp>
        <p:nvSpPr>
          <p:cNvPr id="5" name="Slide Number Placeholder 4"/>
          <p:cNvSpPr>
            <a:spLocks noGrp="1"/>
          </p:cNvSpPr>
          <p:nvPr>
            <p:ph type="sldNum" sz="quarter" idx="12"/>
          </p:nvPr>
        </p:nvSpPr>
        <p:spPr/>
        <p:txBody>
          <a:bodyPr/>
          <a:lstStyle/>
          <a:p>
            <a:fld id="{8DA38A9E-2B27-4B10-9B3D-C8811BEE8923}" type="slidenum">
              <a:rPr lang="en-US" altLang="en-US" smtClean="0"/>
              <a:pPr/>
              <a:t>‹#›</a:t>
            </a:fld>
            <a:endParaRPr lang="en-US" altLang="en-US"/>
          </a:p>
        </p:txBody>
      </p:sp>
    </p:spTree>
    <p:extLst>
      <p:ext uri="{BB962C8B-B14F-4D97-AF65-F5344CB8AC3E}">
        <p14:creationId xmlns:p14="http://schemas.microsoft.com/office/powerpoint/2010/main" val="135999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en-US"/>
          </a:p>
        </p:txBody>
      </p:sp>
      <p:sp>
        <p:nvSpPr>
          <p:cNvPr id="3" name="Footer Placeholder 2"/>
          <p:cNvSpPr>
            <a:spLocks noGrp="1"/>
          </p:cNvSpPr>
          <p:nvPr>
            <p:ph type="ftr" sz="quarter" idx="11"/>
          </p:nvPr>
        </p:nvSpPr>
        <p:spPr/>
        <p:txBody>
          <a:bodyPr/>
          <a:lstStyle/>
          <a:p>
            <a:endParaRPr lang="en-US" altLang="en-US"/>
          </a:p>
        </p:txBody>
      </p:sp>
      <p:sp>
        <p:nvSpPr>
          <p:cNvPr id="4" name="Slide Number Placeholder 3"/>
          <p:cNvSpPr>
            <a:spLocks noGrp="1"/>
          </p:cNvSpPr>
          <p:nvPr>
            <p:ph type="sldNum" sz="quarter" idx="12"/>
          </p:nvPr>
        </p:nvSpPr>
        <p:spPr/>
        <p:txBody>
          <a:bodyPr/>
          <a:lstStyle/>
          <a:p>
            <a:fld id="{55C0C617-9075-4E37-BA9D-3957F66E060F}" type="slidenum">
              <a:rPr lang="en-US" altLang="en-US" smtClean="0"/>
              <a:pPr/>
              <a:t>‹#›</a:t>
            </a:fld>
            <a:endParaRPr lang="en-US" altLang="en-US"/>
          </a:p>
        </p:txBody>
      </p:sp>
    </p:spTree>
    <p:extLst>
      <p:ext uri="{BB962C8B-B14F-4D97-AF65-F5344CB8AC3E}">
        <p14:creationId xmlns:p14="http://schemas.microsoft.com/office/powerpoint/2010/main" val="1234226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16480"/>
            <a:ext cx="14156054" cy="81076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5002961"/>
            <a:ext cx="22219920" cy="24693033"/>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0424160"/>
            <a:ext cx="14156054" cy="19312046"/>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D5AB09FC-F8CD-40C6-83A5-8F9ADA8E3607}" type="slidenum">
              <a:rPr lang="en-US" altLang="en-US" smtClean="0"/>
              <a:pPr/>
              <a:t>‹#›</a:t>
            </a:fld>
            <a:endParaRPr lang="en-US" altLang="en-US"/>
          </a:p>
        </p:txBody>
      </p:sp>
    </p:spTree>
    <p:extLst>
      <p:ext uri="{BB962C8B-B14F-4D97-AF65-F5344CB8AC3E}">
        <p14:creationId xmlns:p14="http://schemas.microsoft.com/office/powerpoint/2010/main" val="397204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16480"/>
            <a:ext cx="14156054" cy="81076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5002961"/>
            <a:ext cx="22219920" cy="24693033"/>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0424160"/>
            <a:ext cx="14156054" cy="19312046"/>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endParaRPr lang="en-US" altLang="en-US"/>
          </a:p>
        </p:txBody>
      </p:sp>
      <p:sp>
        <p:nvSpPr>
          <p:cNvPr id="6" name="Footer Placeholder 5"/>
          <p:cNvSpPr>
            <a:spLocks noGrp="1"/>
          </p:cNvSpPr>
          <p:nvPr>
            <p:ph type="ftr" sz="quarter" idx="11"/>
          </p:nvPr>
        </p:nvSpPr>
        <p:spPr/>
        <p:txBody>
          <a:bodyPr/>
          <a:lstStyle/>
          <a:p>
            <a:endParaRPr lang="en-US" altLang="en-US"/>
          </a:p>
        </p:txBody>
      </p:sp>
      <p:sp>
        <p:nvSpPr>
          <p:cNvPr id="7" name="Slide Number Placeholder 6"/>
          <p:cNvSpPr>
            <a:spLocks noGrp="1"/>
          </p:cNvSpPr>
          <p:nvPr>
            <p:ph type="sldNum" sz="quarter" idx="12"/>
          </p:nvPr>
        </p:nvSpPr>
        <p:spPr/>
        <p:txBody>
          <a:bodyPr/>
          <a:lstStyle/>
          <a:p>
            <a:fld id="{2833C438-1F8D-460B-A93D-CADCD0D94603}" type="slidenum">
              <a:rPr lang="en-US" altLang="en-US" smtClean="0"/>
              <a:pPr/>
              <a:t>‹#›</a:t>
            </a:fld>
            <a:endParaRPr lang="en-US" altLang="en-US"/>
          </a:p>
        </p:txBody>
      </p:sp>
    </p:spTree>
    <p:extLst>
      <p:ext uri="{BB962C8B-B14F-4D97-AF65-F5344CB8AC3E}">
        <p14:creationId xmlns:p14="http://schemas.microsoft.com/office/powerpoint/2010/main" val="4066305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849974"/>
            <a:ext cx="37856160" cy="671618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9249833"/>
            <a:ext cx="37856160" cy="2204677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2205514"/>
            <a:ext cx="9875520" cy="1849967"/>
          </a:xfrm>
          <a:prstGeom prst="rect">
            <a:avLst/>
          </a:prstGeom>
        </p:spPr>
        <p:txBody>
          <a:bodyPr vert="horz" lIns="91440" tIns="45720" rIns="91440" bIns="45720" rtlCol="0" anchor="ctr"/>
          <a:lstStyle>
            <a:lvl1pPr algn="l">
              <a:defRPr sz="5760">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14538960" y="32205514"/>
            <a:ext cx="14813280" cy="1849967"/>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30998160" y="32205514"/>
            <a:ext cx="9875520" cy="1849967"/>
          </a:xfrm>
          <a:prstGeom prst="rect">
            <a:avLst/>
          </a:prstGeom>
        </p:spPr>
        <p:txBody>
          <a:bodyPr vert="horz" lIns="91440" tIns="45720" rIns="91440" bIns="45720" rtlCol="0" anchor="ctr"/>
          <a:lstStyle>
            <a:lvl1pPr algn="r">
              <a:defRPr sz="5760">
                <a:solidFill>
                  <a:schemeClr val="tx1">
                    <a:tint val="75000"/>
                  </a:schemeClr>
                </a:solidFill>
              </a:defRPr>
            </a:lvl1pPr>
          </a:lstStyle>
          <a:p>
            <a:fld id="{1BB899D5-DFEB-4BEF-A838-F52DE830EAEB}" type="slidenum">
              <a:rPr lang="en-US" altLang="en-US" smtClean="0"/>
              <a:pPr/>
              <a:t>‹#›</a:t>
            </a:fld>
            <a:endParaRPr lang="en-US" altLang="en-US"/>
          </a:p>
        </p:txBody>
      </p:sp>
    </p:spTree>
    <p:extLst>
      <p:ext uri="{BB962C8B-B14F-4D97-AF65-F5344CB8AC3E}">
        <p14:creationId xmlns:p14="http://schemas.microsoft.com/office/powerpoint/2010/main" val="37337463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tif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6DE1DE87-EC91-0B40-B752-D3AC6B2F4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2111" y="27881673"/>
            <a:ext cx="7734300" cy="2603500"/>
          </a:xfrm>
          <a:prstGeom prst="rect">
            <a:avLst/>
          </a:prstGeom>
        </p:spPr>
      </p:pic>
      <p:sp>
        <p:nvSpPr>
          <p:cNvPr id="44" name="Rectangle 43">
            <a:extLst>
              <a:ext uri="{FF2B5EF4-FFF2-40B4-BE49-F238E27FC236}">
                <a16:creationId xmlns:a16="http://schemas.microsoft.com/office/drawing/2014/main" id="{AF1B6000-3FCE-4C86-B251-099091CD146B}"/>
              </a:ext>
            </a:extLst>
          </p:cNvPr>
          <p:cNvSpPr/>
          <p:nvPr/>
        </p:nvSpPr>
        <p:spPr>
          <a:xfrm>
            <a:off x="39800245" y="30688376"/>
            <a:ext cx="2643154" cy="3220626"/>
          </a:xfrm>
          <a:prstGeom prst="rect">
            <a:avLst/>
          </a:prstGeom>
          <a:solidFill>
            <a:schemeClr val="bg1"/>
          </a:solidFill>
          <a:ln>
            <a:noFill/>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055" name="Rectangle 117"/>
          <p:cNvSpPr>
            <a:spLocks noChangeArrowheads="1"/>
          </p:cNvSpPr>
          <p:nvPr/>
        </p:nvSpPr>
        <p:spPr bwMode="auto">
          <a:xfrm>
            <a:off x="1154704" y="22540473"/>
            <a:ext cx="20790896" cy="11562018"/>
          </a:xfrm>
          <a:prstGeom prst="rect">
            <a:avLst/>
          </a:prstGeom>
          <a:noFill/>
          <a:ln w="57150">
            <a:headEnd/>
            <a:tailEnd/>
          </a:ln>
          <a:extLst/>
        </p:spPr>
        <p:style>
          <a:lnRef idx="2">
            <a:schemeClr val="dk1"/>
          </a:lnRef>
          <a:fillRef idx="1">
            <a:schemeClr val="lt1"/>
          </a:fillRef>
          <a:effectRef idx="0">
            <a:schemeClr val="dk1"/>
          </a:effectRef>
          <a:fontRef idx="minor">
            <a:schemeClr val="dk1"/>
          </a:fontRef>
        </p:style>
        <p:txBody>
          <a:bodyPr wrap="none" anchor="ct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2533"/>
          </a:p>
        </p:txBody>
      </p:sp>
      <p:sp>
        <p:nvSpPr>
          <p:cNvPr id="27" name="Text Box 87"/>
          <p:cNvSpPr txBox="1">
            <a:spLocks noChangeArrowheads="1"/>
          </p:cNvSpPr>
          <p:nvPr/>
        </p:nvSpPr>
        <p:spPr bwMode="auto">
          <a:xfrm>
            <a:off x="22313236" y="15647829"/>
            <a:ext cx="19466331"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7" dir="2700000" algn="ctr" rotWithShape="0">
                    <a:srgbClr val="808080">
                      <a:alpha val="75000"/>
                    </a:srgbClr>
                  </a:outerShdw>
                </a:effectLst>
              </a14:hiddenEffects>
            </a:ext>
          </a:extLst>
        </p:spPr>
        <p:txBody>
          <a:bodyPr wrap="square">
            <a:spAutoFit/>
          </a:bodyP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6600" b="1" dirty="0">
                <a:solidFill>
                  <a:schemeClr val="tx1">
                    <a:lumMod val="65000"/>
                    <a:lumOff val="35000"/>
                  </a:schemeClr>
                </a:solidFill>
                <a:latin typeface="Garamond" charset="0"/>
                <a:ea typeface="Garamond" charset="0"/>
                <a:cs typeface="Garamond" charset="0"/>
              </a:rPr>
              <a:t>The User Interface (UI)</a:t>
            </a:r>
          </a:p>
        </p:txBody>
      </p:sp>
      <p:sp>
        <p:nvSpPr>
          <p:cNvPr id="2059" name="Rectangle 119"/>
          <p:cNvSpPr>
            <a:spLocks noChangeArrowheads="1"/>
          </p:cNvSpPr>
          <p:nvPr/>
        </p:nvSpPr>
        <p:spPr bwMode="auto">
          <a:xfrm>
            <a:off x="22140829" y="15466465"/>
            <a:ext cx="20691275" cy="11869065"/>
          </a:xfrm>
          <a:prstGeom prst="rect">
            <a:avLst/>
          </a:prstGeom>
          <a:noFill/>
          <a:ln w="57150">
            <a:headEnd/>
            <a:tailEnd/>
          </a:ln>
        </p:spPr>
        <p:style>
          <a:lnRef idx="2">
            <a:schemeClr val="dk1"/>
          </a:lnRef>
          <a:fillRef idx="1">
            <a:schemeClr val="lt1"/>
          </a:fillRef>
          <a:effectRef idx="0">
            <a:schemeClr val="dk1"/>
          </a:effectRef>
          <a:fontRef idx="minor">
            <a:schemeClr val="dk1"/>
          </a:fontRef>
        </p:style>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9078" dirty="0"/>
          </a:p>
        </p:txBody>
      </p:sp>
      <p:sp>
        <p:nvSpPr>
          <p:cNvPr id="2063" name="Rectangle 117"/>
          <p:cNvSpPr>
            <a:spLocks noChangeArrowheads="1"/>
          </p:cNvSpPr>
          <p:nvPr/>
        </p:nvSpPr>
        <p:spPr bwMode="auto">
          <a:xfrm>
            <a:off x="22136852" y="6726214"/>
            <a:ext cx="20691276" cy="8461765"/>
          </a:xfrm>
          <a:prstGeom prst="rect">
            <a:avLst/>
          </a:prstGeom>
          <a:ln w="57150">
            <a:headEnd/>
            <a:tailEnd/>
          </a:ln>
        </p:spPr>
        <p:style>
          <a:lnRef idx="2">
            <a:schemeClr val="dk1"/>
          </a:lnRef>
          <a:fillRef idx="1">
            <a:schemeClr val="lt1"/>
          </a:fillRef>
          <a:effectRef idx="0">
            <a:schemeClr val="dk1"/>
          </a:effectRef>
          <a:fontRef idx="minor">
            <a:schemeClr val="dk1"/>
          </a:fontRef>
        </p:style>
        <p:txBody>
          <a:bodyPr wrap="none" anchor="ct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2533" dirty="0"/>
          </a:p>
        </p:txBody>
      </p:sp>
      <p:sp>
        <p:nvSpPr>
          <p:cNvPr id="3" name="Text Box 90"/>
          <p:cNvSpPr txBox="1">
            <a:spLocks noChangeArrowheads="1"/>
          </p:cNvSpPr>
          <p:nvPr/>
        </p:nvSpPr>
        <p:spPr bwMode="auto">
          <a:xfrm>
            <a:off x="1914656" y="22972048"/>
            <a:ext cx="19737898" cy="1107996"/>
          </a:xfrm>
          <a:prstGeom prst="rect">
            <a:avLst/>
          </a:prstGeom>
          <a:noFill/>
          <a:ln w="9525">
            <a:noFill/>
            <a:miter lim="800000"/>
            <a:headEnd/>
            <a:tailEnd/>
          </a:ln>
          <a:effectLst/>
        </p:spPr>
        <p:txBody>
          <a:bodyPr wrap="square">
            <a:spAutoFit/>
          </a:bodyPr>
          <a:lstStyle/>
          <a:p>
            <a:pPr defTabSz="4633491" eaLnBrk="1" hangingPunct="1">
              <a:defRPr/>
            </a:pPr>
            <a:r>
              <a:rPr lang="en-US" sz="6600" b="1" dirty="0">
                <a:solidFill>
                  <a:schemeClr val="tx1">
                    <a:lumMod val="65000"/>
                    <a:lumOff val="35000"/>
                  </a:schemeClr>
                </a:solidFill>
                <a:latin typeface="Garamond" charset="0"/>
                <a:ea typeface="Garamond" charset="0"/>
                <a:cs typeface="Garamond" charset="0"/>
              </a:rPr>
              <a:t>The Algorithm:</a:t>
            </a:r>
          </a:p>
        </p:txBody>
      </p:sp>
      <p:sp>
        <p:nvSpPr>
          <p:cNvPr id="2111" name="Rectangle 3"/>
          <p:cNvSpPr txBox="1">
            <a:spLocks noChangeArrowheads="1"/>
          </p:cNvSpPr>
          <p:nvPr/>
        </p:nvSpPr>
        <p:spPr bwMode="auto">
          <a:xfrm>
            <a:off x="1000297" y="4715164"/>
            <a:ext cx="41785234" cy="1286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646238" indent="-1646238"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lnSpc>
                <a:spcPct val="90000"/>
              </a:lnSpc>
              <a:spcBef>
                <a:spcPct val="20000"/>
              </a:spcBef>
            </a:pPr>
            <a:r>
              <a:rPr lang="en-US" altLang="en-US" sz="6000" b="1" dirty="0">
                <a:latin typeface="CMU Serif" panose="02000603000000000000" pitchFamily="2" charset="0"/>
                <a:ea typeface="CMU Serif" panose="02000603000000000000" pitchFamily="2" charset="0"/>
                <a:cs typeface="CMU Serif" panose="02000603000000000000" pitchFamily="2" charset="0"/>
              </a:rPr>
              <a:t>Natalia </a:t>
            </a:r>
            <a:r>
              <a:rPr lang="en-US" altLang="en-US" sz="6000" b="1" dirty="0" err="1">
                <a:latin typeface="CMU Serif" panose="02000603000000000000" pitchFamily="2" charset="0"/>
                <a:ea typeface="CMU Serif" panose="02000603000000000000" pitchFamily="2" charset="0"/>
                <a:cs typeface="CMU Serif" panose="02000603000000000000" pitchFamily="2" charset="0"/>
              </a:rPr>
              <a:t>Dibbern</a:t>
            </a:r>
            <a:r>
              <a:rPr lang="en-US" altLang="en-US" sz="6000" b="1" dirty="0">
                <a:latin typeface="CMU Serif" panose="02000603000000000000" pitchFamily="2" charset="0"/>
                <a:ea typeface="CMU Serif" panose="02000603000000000000" pitchFamily="2" charset="0"/>
                <a:cs typeface="CMU Serif" panose="02000603000000000000" pitchFamily="2" charset="0"/>
              </a:rPr>
              <a:t> and Juan </a:t>
            </a:r>
            <a:r>
              <a:rPr lang="en-US" altLang="en-US" sz="6000" b="1" dirty="0" err="1">
                <a:latin typeface="CMU Serif" panose="02000603000000000000" pitchFamily="2" charset="0"/>
                <a:ea typeface="CMU Serif" panose="02000603000000000000" pitchFamily="2" charset="0"/>
                <a:cs typeface="CMU Serif" panose="02000603000000000000" pitchFamily="2" charset="0"/>
              </a:rPr>
              <a:t>Neri</a:t>
            </a:r>
            <a:r>
              <a:rPr lang="en-US" altLang="en-US" sz="6000" b="1" dirty="0">
                <a:latin typeface="CMU Serif" panose="02000603000000000000" pitchFamily="2" charset="0"/>
                <a:ea typeface="CMU Serif" panose="02000603000000000000" pitchFamily="2" charset="0"/>
                <a:cs typeface="CMU Serif" panose="02000603000000000000" pitchFamily="2" charset="0"/>
              </a:rPr>
              <a:t> | Department of Computer Science| Loyola Marymount University</a:t>
            </a:r>
          </a:p>
          <a:p>
            <a:pPr eaLnBrk="1" hangingPunct="1">
              <a:lnSpc>
                <a:spcPct val="90000"/>
              </a:lnSpc>
              <a:spcBef>
                <a:spcPct val="20000"/>
              </a:spcBef>
            </a:pPr>
            <a:endParaRPr lang="en-US" altLang="en-US" sz="5400" dirty="0">
              <a:latin typeface="CMU Serif" panose="02000603000000000000" pitchFamily="2" charset="0"/>
              <a:ea typeface="CMU Serif" panose="02000603000000000000" pitchFamily="2" charset="0"/>
              <a:cs typeface="CMU Serif" panose="02000603000000000000" pitchFamily="2" charset="0"/>
            </a:endParaRPr>
          </a:p>
        </p:txBody>
      </p:sp>
      <p:sp>
        <p:nvSpPr>
          <p:cNvPr id="2120" name="Rectangle 116"/>
          <p:cNvSpPr>
            <a:spLocks noChangeArrowheads="1"/>
          </p:cNvSpPr>
          <p:nvPr/>
        </p:nvSpPr>
        <p:spPr bwMode="auto">
          <a:xfrm>
            <a:off x="1154704" y="6717921"/>
            <a:ext cx="20790896" cy="15454549"/>
          </a:xfrm>
          <a:prstGeom prst="rect">
            <a:avLst/>
          </a:prstGeom>
          <a:noFill/>
          <a:ln w="57150">
            <a:headEnd/>
            <a:tailEnd/>
          </a:ln>
        </p:spPr>
        <p:style>
          <a:lnRef idx="2">
            <a:schemeClr val="dk1"/>
          </a:lnRef>
          <a:fillRef idx="1">
            <a:schemeClr val="lt1"/>
          </a:fillRef>
          <a:effectRef idx="0">
            <a:schemeClr val="dk1"/>
          </a:effectRef>
          <a:fontRef idx="minor">
            <a:schemeClr val="dk1"/>
          </a:fontRef>
        </p:style>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9078"/>
          </a:p>
        </p:txBody>
      </p:sp>
      <p:sp>
        <p:nvSpPr>
          <p:cNvPr id="2079" name="TextBox 12"/>
          <p:cNvSpPr txBox="1">
            <a:spLocks noChangeArrowheads="1"/>
          </p:cNvSpPr>
          <p:nvPr/>
        </p:nvSpPr>
        <p:spPr bwMode="auto">
          <a:xfrm>
            <a:off x="1434646" y="9014593"/>
            <a:ext cx="10115506"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4000" dirty="0"/>
              <a:t>According to the Department of Civil Engineering and Environmental Sciences at Loyola Marymount University, climate change projections continue to be dominated by large uncertainties.</a:t>
            </a:r>
          </a:p>
          <a:p>
            <a:pPr marL="0" indent="0">
              <a:buNone/>
            </a:pPr>
            <a:endParaRPr lang="en-US" sz="4000" dirty="0"/>
          </a:p>
          <a:p>
            <a:pPr marL="571500" indent="-571500">
              <a:buFont typeface="Arial" panose="020B0604020202020204" pitchFamily="34" charset="0"/>
              <a:buChar char="•"/>
            </a:pPr>
            <a:r>
              <a:rPr lang="en-US" sz="4000" dirty="0"/>
              <a:t>Complex dynamic models</a:t>
            </a:r>
          </a:p>
          <a:p>
            <a:pPr marL="571500" indent="-571500">
              <a:buFont typeface="Arial" panose="020B0604020202020204" pitchFamily="34" charset="0"/>
              <a:buChar char="•"/>
            </a:pPr>
            <a:r>
              <a:rPr lang="en-US" sz="4000" dirty="0"/>
              <a:t>Outdated statistical models</a:t>
            </a:r>
          </a:p>
          <a:p>
            <a:pPr marL="571500" indent="-571500">
              <a:buFont typeface="Arial" panose="020B0604020202020204" pitchFamily="34" charset="0"/>
              <a:buChar char="•"/>
            </a:pPr>
            <a:r>
              <a:rPr lang="en-US" sz="4000" dirty="0"/>
              <a:t>Computationally inefficient “ensemble methods”</a:t>
            </a:r>
          </a:p>
        </p:txBody>
      </p:sp>
      <p:sp>
        <p:nvSpPr>
          <p:cNvPr id="12" name="Text Box 95"/>
          <p:cNvSpPr txBox="1">
            <a:spLocks noChangeArrowheads="1"/>
          </p:cNvSpPr>
          <p:nvPr/>
        </p:nvSpPr>
        <p:spPr bwMode="auto">
          <a:xfrm>
            <a:off x="1676401" y="7085923"/>
            <a:ext cx="19466328" cy="1107996"/>
          </a:xfrm>
          <a:prstGeom prst="rect">
            <a:avLst/>
          </a:prstGeom>
          <a:noFill/>
          <a:ln w="9525">
            <a:noFill/>
            <a:miter lim="800000"/>
            <a:headEnd/>
            <a:tailEnd/>
          </a:ln>
          <a:effectLst/>
        </p:spPr>
        <p:txBody>
          <a:bodyPr wrap="square">
            <a:spAutoFit/>
          </a:bodyP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66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rPr>
              <a:t>The Climate Change Prediction Problem</a:t>
            </a:r>
            <a:endParaRPr lang="en-US" altLang="en-US" sz="60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endParaRPr>
          </a:p>
        </p:txBody>
      </p:sp>
      <p:sp>
        <p:nvSpPr>
          <p:cNvPr id="5" name="Rectangle 4"/>
          <p:cNvSpPr/>
          <p:nvPr/>
        </p:nvSpPr>
        <p:spPr>
          <a:xfrm>
            <a:off x="990600" y="662340"/>
            <a:ext cx="41860127" cy="3887482"/>
          </a:xfrm>
          <a:prstGeom prst="rect">
            <a:avLst/>
          </a:prstGeom>
          <a:blipFill>
            <a:blip r:embed="rId4"/>
            <a:stretch>
              <a:fillRect/>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598724" y="1007874"/>
            <a:ext cx="42138069" cy="4524315"/>
          </a:xfrm>
          <a:prstGeom prst="rect">
            <a:avLst/>
          </a:prstGeom>
          <a:noFill/>
        </p:spPr>
        <p:txBody>
          <a:bodyPr wrap="square" rtlCol="0" anchor="ctr">
            <a:spAutoFit/>
          </a:bodyPr>
          <a:lstStyle/>
          <a:p>
            <a:pPr algn="ctr"/>
            <a:r>
              <a:rPr lang="en-US" sz="9600" dirty="0">
                <a:solidFill>
                  <a:schemeClr val="bg1"/>
                </a:solidFill>
                <a:latin typeface="CMU Serif" panose="02000603000000000000" pitchFamily="2" charset="0"/>
                <a:ea typeface="CMU Serif" panose="02000603000000000000" pitchFamily="2" charset="0"/>
                <a:cs typeface="CMU Serif" panose="02000603000000000000" pitchFamily="2" charset="0"/>
              </a:rPr>
              <a:t>Deeper Insights: </a:t>
            </a:r>
            <a:r>
              <a:rPr lang="en-US" sz="9600" dirty="0">
                <a:solidFill>
                  <a:srgbClr val="FFFFFF"/>
                </a:solidFill>
              </a:rPr>
              <a:t>Developing a Deep Learning Algorithm for Climate Change Prediction</a:t>
            </a:r>
          </a:p>
          <a:p>
            <a:pPr algn="ctr"/>
            <a:endParaRPr lang="en-US" sz="9600" dirty="0">
              <a:solidFill>
                <a:schemeClr val="bg1"/>
              </a:solidFill>
              <a:latin typeface="CMU Serif" panose="02000603000000000000" pitchFamily="2" charset="0"/>
              <a:ea typeface="CMU Serif" panose="02000603000000000000" pitchFamily="2" charset="0"/>
              <a:cs typeface="CMU Serif" panose="02000603000000000000" pitchFamily="2" charset="0"/>
            </a:endParaRPr>
          </a:p>
        </p:txBody>
      </p:sp>
      <p:sp>
        <p:nvSpPr>
          <p:cNvPr id="23" name="Rectangle 2"/>
          <p:cNvSpPr>
            <a:spLocks noChangeArrowheads="1"/>
          </p:cNvSpPr>
          <p:nvPr/>
        </p:nvSpPr>
        <p:spPr bwMode="auto">
          <a:xfrm>
            <a:off x="0" y="0"/>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9" name="TextBox 78"/>
          <p:cNvSpPr txBox="1"/>
          <p:nvPr/>
        </p:nvSpPr>
        <p:spPr>
          <a:xfrm>
            <a:off x="23656046" y="12250012"/>
            <a:ext cx="184731" cy="1023037"/>
          </a:xfrm>
          <a:prstGeom prst="rect">
            <a:avLst/>
          </a:prstGeom>
          <a:noFill/>
        </p:spPr>
        <p:txBody>
          <a:bodyPr wrap="none" rtlCol="0">
            <a:spAutoFit/>
          </a:bodyPr>
          <a:lstStyle/>
          <a:p>
            <a:pPr>
              <a:lnSpc>
                <a:spcPct val="114000"/>
              </a:lnSpc>
            </a:pPr>
            <a:endParaRPr lang="en-US" altLang="en-US" sz="3200" dirty="0">
              <a:latin typeface="Garamond" charset="0"/>
              <a:ea typeface="Garamond" charset="0"/>
              <a:cs typeface="Garamond" charset="0"/>
            </a:endParaRPr>
          </a:p>
          <a:p>
            <a:endParaRPr lang="en-US" dirty="0"/>
          </a:p>
        </p:txBody>
      </p:sp>
      <p:sp>
        <p:nvSpPr>
          <p:cNvPr id="52" name="Text Box 95">
            <a:extLst>
              <a:ext uri="{FF2B5EF4-FFF2-40B4-BE49-F238E27FC236}">
                <a16:creationId xmlns:a16="http://schemas.microsoft.com/office/drawing/2014/main" id="{ADD7D1B4-EA40-3540-B594-F6360DCAE633}"/>
              </a:ext>
            </a:extLst>
          </p:cNvPr>
          <p:cNvSpPr txBox="1">
            <a:spLocks noChangeArrowheads="1"/>
          </p:cNvSpPr>
          <p:nvPr/>
        </p:nvSpPr>
        <p:spPr bwMode="auto">
          <a:xfrm>
            <a:off x="1709528" y="15573256"/>
            <a:ext cx="19466328" cy="1107996"/>
          </a:xfrm>
          <a:prstGeom prst="rect">
            <a:avLst/>
          </a:prstGeom>
          <a:noFill/>
          <a:ln w="9525">
            <a:noFill/>
            <a:miter lim="800000"/>
            <a:headEnd/>
            <a:tailEnd/>
          </a:ln>
          <a:effectLst/>
        </p:spPr>
        <p:txBody>
          <a:bodyPr wrap="square">
            <a:spAutoFit/>
          </a:bodyP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66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rPr>
              <a:t>The Solution</a:t>
            </a:r>
            <a:endParaRPr lang="en-US" altLang="en-US" sz="60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endParaRPr>
          </a:p>
        </p:txBody>
      </p:sp>
      <p:pic>
        <p:nvPicPr>
          <p:cNvPr id="53" name="Content Placeholder 4">
            <a:extLst>
              <a:ext uri="{FF2B5EF4-FFF2-40B4-BE49-F238E27FC236}">
                <a16:creationId xmlns:a16="http://schemas.microsoft.com/office/drawing/2014/main" id="{869F8AA9-9670-CD4C-BD8F-29BDC8A3AA89}"/>
              </a:ext>
            </a:extLst>
          </p:cNvPr>
          <p:cNvPicPr>
            <a:picLocks noChangeAspect="1"/>
          </p:cNvPicPr>
          <p:nvPr/>
        </p:nvPicPr>
        <p:blipFill rotWithShape="1">
          <a:blip r:embed="rId5"/>
          <a:srcRect b="22681"/>
          <a:stretch/>
        </p:blipFill>
        <p:spPr>
          <a:xfrm>
            <a:off x="10783059" y="8561921"/>
            <a:ext cx="10913293" cy="6138728"/>
          </a:xfrm>
          <a:prstGeom prst="rect">
            <a:avLst/>
          </a:prstGeom>
        </p:spPr>
      </p:pic>
      <p:sp>
        <p:nvSpPr>
          <p:cNvPr id="54" name="TextBox 12">
            <a:extLst>
              <a:ext uri="{FF2B5EF4-FFF2-40B4-BE49-F238E27FC236}">
                <a16:creationId xmlns:a16="http://schemas.microsoft.com/office/drawing/2014/main" id="{78E52EC9-9012-2C41-A296-52B8576F6753}"/>
              </a:ext>
            </a:extLst>
          </p:cNvPr>
          <p:cNvSpPr txBox="1">
            <a:spLocks noChangeArrowheads="1"/>
          </p:cNvSpPr>
          <p:nvPr/>
        </p:nvSpPr>
        <p:spPr bwMode="auto">
          <a:xfrm>
            <a:off x="1676398" y="16986810"/>
            <a:ext cx="19691961"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4000" dirty="0"/>
              <a:t>Thanks to recent research in the field of Artificial Intelligence, in particular the success of Deep Learning algorithms to take advantage of big data, combined with the availability of Earth observations from space and from the ground, breakthroughs appear to be within reach.</a:t>
            </a:r>
          </a:p>
          <a:p>
            <a:pPr marL="0" indent="0">
              <a:buNone/>
            </a:pPr>
            <a:endParaRPr lang="en-US" sz="4000" dirty="0"/>
          </a:p>
          <a:p>
            <a:pPr marL="571500" indent="-571500">
              <a:buFont typeface="Arial" panose="020B0604020202020204" pitchFamily="34" charset="0"/>
              <a:buChar char="•"/>
            </a:pPr>
            <a:r>
              <a:rPr lang="en-US" sz="4000" dirty="0"/>
              <a:t>Deep Learning Algorithms </a:t>
            </a:r>
          </a:p>
          <a:p>
            <a:pPr marL="571500" indent="-571500">
              <a:buFont typeface="Arial" panose="020B0604020202020204" pitchFamily="34" charset="0"/>
              <a:buChar char="•"/>
            </a:pPr>
            <a:r>
              <a:rPr lang="en-US" sz="4000" dirty="0"/>
              <a:t>High availability of data</a:t>
            </a:r>
          </a:p>
          <a:p>
            <a:pPr marL="571500" indent="-571500">
              <a:buFont typeface="Arial" panose="020B0604020202020204" pitchFamily="34" charset="0"/>
              <a:buChar char="•"/>
            </a:pPr>
            <a:r>
              <a:rPr lang="en-US" sz="4000" dirty="0"/>
              <a:t>Cheap accessibility to cloud computing</a:t>
            </a:r>
          </a:p>
        </p:txBody>
      </p:sp>
      <p:pic>
        <p:nvPicPr>
          <p:cNvPr id="55" name="Picture 54">
            <a:extLst>
              <a:ext uri="{FF2B5EF4-FFF2-40B4-BE49-F238E27FC236}">
                <a16:creationId xmlns:a16="http://schemas.microsoft.com/office/drawing/2014/main" id="{F2E668CA-3A7C-F848-BFE6-B6250D85579C}"/>
              </a:ext>
            </a:extLst>
          </p:cNvPr>
          <p:cNvPicPr>
            <a:picLocks noChangeAspect="1"/>
          </p:cNvPicPr>
          <p:nvPr/>
        </p:nvPicPr>
        <p:blipFill>
          <a:blip r:embed="rId6"/>
          <a:stretch>
            <a:fillRect/>
          </a:stretch>
        </p:blipFill>
        <p:spPr>
          <a:xfrm>
            <a:off x="31234533" y="8340837"/>
            <a:ext cx="10786585" cy="5535418"/>
          </a:xfrm>
          <a:prstGeom prst="rect">
            <a:avLst/>
          </a:prstGeom>
        </p:spPr>
      </p:pic>
      <p:pic>
        <p:nvPicPr>
          <p:cNvPr id="56" name="Picture 55">
            <a:extLst>
              <a:ext uri="{FF2B5EF4-FFF2-40B4-BE49-F238E27FC236}">
                <a16:creationId xmlns:a16="http://schemas.microsoft.com/office/drawing/2014/main" id="{B7552334-BF27-454C-9D0A-1C615F7816A4}"/>
              </a:ext>
            </a:extLst>
          </p:cNvPr>
          <p:cNvPicPr>
            <a:picLocks noChangeAspect="1"/>
          </p:cNvPicPr>
          <p:nvPr/>
        </p:nvPicPr>
        <p:blipFill>
          <a:blip r:embed="rId7"/>
          <a:stretch>
            <a:fillRect/>
          </a:stretch>
        </p:blipFill>
        <p:spPr>
          <a:xfrm>
            <a:off x="13417771" y="26454053"/>
            <a:ext cx="7208958" cy="5059873"/>
          </a:xfrm>
          <a:prstGeom prst="rect">
            <a:avLst/>
          </a:prstGeom>
        </p:spPr>
      </p:pic>
      <p:pic>
        <p:nvPicPr>
          <p:cNvPr id="57" name="Picture 56">
            <a:extLst>
              <a:ext uri="{FF2B5EF4-FFF2-40B4-BE49-F238E27FC236}">
                <a16:creationId xmlns:a16="http://schemas.microsoft.com/office/drawing/2014/main" id="{E9034854-4AC3-534F-A9ED-20DCC93E8625}"/>
              </a:ext>
            </a:extLst>
          </p:cNvPr>
          <p:cNvPicPr>
            <a:picLocks noChangeAspect="1"/>
          </p:cNvPicPr>
          <p:nvPr/>
        </p:nvPicPr>
        <p:blipFill rotWithShape="1">
          <a:blip r:embed="rId8"/>
          <a:srcRect t="1884" r="21064" b="900"/>
          <a:stretch/>
        </p:blipFill>
        <p:spPr>
          <a:xfrm>
            <a:off x="1289025" y="26236653"/>
            <a:ext cx="11805555" cy="5059873"/>
          </a:xfrm>
          <a:prstGeom prst="rect">
            <a:avLst/>
          </a:prstGeom>
        </p:spPr>
      </p:pic>
      <p:pic>
        <p:nvPicPr>
          <p:cNvPr id="60" name="Picture 59">
            <a:extLst>
              <a:ext uri="{FF2B5EF4-FFF2-40B4-BE49-F238E27FC236}">
                <a16:creationId xmlns:a16="http://schemas.microsoft.com/office/drawing/2014/main" id="{654D5416-94AD-5546-96D4-2E3AB311829E}"/>
              </a:ext>
            </a:extLst>
          </p:cNvPr>
          <p:cNvPicPr>
            <a:picLocks noChangeAspect="1"/>
          </p:cNvPicPr>
          <p:nvPr/>
        </p:nvPicPr>
        <p:blipFill>
          <a:blip r:embed="rId9"/>
          <a:stretch>
            <a:fillRect/>
          </a:stretch>
        </p:blipFill>
        <p:spPr>
          <a:xfrm>
            <a:off x="32528697" y="17043557"/>
            <a:ext cx="9988519" cy="5219001"/>
          </a:xfrm>
          <a:prstGeom prst="rect">
            <a:avLst/>
          </a:prstGeom>
        </p:spPr>
      </p:pic>
      <p:pic>
        <p:nvPicPr>
          <p:cNvPr id="13" name="Picture 12">
            <a:extLst>
              <a:ext uri="{FF2B5EF4-FFF2-40B4-BE49-F238E27FC236}">
                <a16:creationId xmlns:a16="http://schemas.microsoft.com/office/drawing/2014/main" id="{FA1F4552-0349-AB4B-A3B4-8AC034E8888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74396" y="17013174"/>
            <a:ext cx="10173773" cy="5249384"/>
          </a:xfrm>
          <a:prstGeom prst="rect">
            <a:avLst/>
          </a:prstGeom>
        </p:spPr>
      </p:pic>
      <p:sp>
        <p:nvSpPr>
          <p:cNvPr id="61" name="TextBox 12">
            <a:extLst>
              <a:ext uri="{FF2B5EF4-FFF2-40B4-BE49-F238E27FC236}">
                <a16:creationId xmlns:a16="http://schemas.microsoft.com/office/drawing/2014/main" id="{D094AE4D-BC39-9E4A-9BD9-D36DCC4456CE}"/>
              </a:ext>
            </a:extLst>
          </p:cNvPr>
          <p:cNvSpPr txBox="1">
            <a:spLocks noChangeArrowheads="1"/>
          </p:cNvSpPr>
          <p:nvPr/>
        </p:nvSpPr>
        <p:spPr bwMode="auto">
          <a:xfrm>
            <a:off x="1504189" y="24350204"/>
            <a:ext cx="1986417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4000" dirty="0"/>
              <a:t>The algorithm is composed of a Long Short-Term Memory Neural Network given that our data represents an evolution of a system in time.  </a:t>
            </a:r>
          </a:p>
        </p:txBody>
      </p:sp>
      <p:sp>
        <p:nvSpPr>
          <p:cNvPr id="62" name="TextBox 12">
            <a:extLst>
              <a:ext uri="{FF2B5EF4-FFF2-40B4-BE49-F238E27FC236}">
                <a16:creationId xmlns:a16="http://schemas.microsoft.com/office/drawing/2014/main" id="{AD8184DB-5578-3040-BE01-5C07A02C332F}"/>
              </a:ext>
            </a:extLst>
          </p:cNvPr>
          <p:cNvSpPr txBox="1">
            <a:spLocks noChangeArrowheads="1"/>
          </p:cNvSpPr>
          <p:nvPr/>
        </p:nvSpPr>
        <p:spPr bwMode="auto">
          <a:xfrm>
            <a:off x="11442961" y="14945464"/>
            <a:ext cx="104229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1: Current statistical models used to predict El Niño</a:t>
            </a:r>
          </a:p>
        </p:txBody>
      </p:sp>
      <p:sp>
        <p:nvSpPr>
          <p:cNvPr id="63" name="TextBox 12">
            <a:extLst>
              <a:ext uri="{FF2B5EF4-FFF2-40B4-BE49-F238E27FC236}">
                <a16:creationId xmlns:a16="http://schemas.microsoft.com/office/drawing/2014/main" id="{32D4D8DA-948B-6A40-98AA-3297507C91F1}"/>
              </a:ext>
            </a:extLst>
          </p:cNvPr>
          <p:cNvSpPr txBox="1">
            <a:spLocks noChangeArrowheads="1"/>
          </p:cNvSpPr>
          <p:nvPr/>
        </p:nvSpPr>
        <p:spPr bwMode="auto">
          <a:xfrm>
            <a:off x="1504189" y="31742991"/>
            <a:ext cx="1042299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2: Visual Representation of an LSTM network</a:t>
            </a:r>
          </a:p>
        </p:txBody>
      </p:sp>
      <p:sp>
        <p:nvSpPr>
          <p:cNvPr id="64" name="TextBox 12">
            <a:extLst>
              <a:ext uri="{FF2B5EF4-FFF2-40B4-BE49-F238E27FC236}">
                <a16:creationId xmlns:a16="http://schemas.microsoft.com/office/drawing/2014/main" id="{37068716-CC38-9C47-92E8-CD953C83B2EE}"/>
              </a:ext>
            </a:extLst>
          </p:cNvPr>
          <p:cNvSpPr txBox="1">
            <a:spLocks noChangeArrowheads="1"/>
          </p:cNvSpPr>
          <p:nvPr/>
        </p:nvSpPr>
        <p:spPr bwMode="auto">
          <a:xfrm>
            <a:off x="11110723" y="31811361"/>
            <a:ext cx="108516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3: Visualization of a Machine Learning Algorithm’s Pipeline</a:t>
            </a:r>
          </a:p>
        </p:txBody>
      </p:sp>
      <p:sp>
        <p:nvSpPr>
          <p:cNvPr id="68" name="Text Box 95">
            <a:extLst>
              <a:ext uri="{FF2B5EF4-FFF2-40B4-BE49-F238E27FC236}">
                <a16:creationId xmlns:a16="http://schemas.microsoft.com/office/drawing/2014/main" id="{F7EE956F-439E-1649-9803-E1F51FEDDA50}"/>
              </a:ext>
            </a:extLst>
          </p:cNvPr>
          <p:cNvSpPr txBox="1">
            <a:spLocks noChangeArrowheads="1"/>
          </p:cNvSpPr>
          <p:nvPr/>
        </p:nvSpPr>
        <p:spPr bwMode="auto">
          <a:xfrm>
            <a:off x="22467297" y="7081314"/>
            <a:ext cx="4202703" cy="1107996"/>
          </a:xfrm>
          <a:prstGeom prst="rect">
            <a:avLst/>
          </a:prstGeom>
          <a:noFill/>
          <a:ln w="9525">
            <a:noFill/>
            <a:miter lim="800000"/>
            <a:headEnd/>
            <a:tailEnd/>
          </a:ln>
          <a:effectLst/>
        </p:spPr>
        <p:txBody>
          <a:bodyPr wrap="square">
            <a:spAutoFit/>
          </a:bodyP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66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rPr>
              <a:t>The Data</a:t>
            </a:r>
            <a:endParaRPr lang="en-US" altLang="en-US" sz="60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endParaRPr>
          </a:p>
        </p:txBody>
      </p:sp>
      <p:sp>
        <p:nvSpPr>
          <p:cNvPr id="70" name="Rectangle 119">
            <a:extLst>
              <a:ext uri="{FF2B5EF4-FFF2-40B4-BE49-F238E27FC236}">
                <a16:creationId xmlns:a16="http://schemas.microsoft.com/office/drawing/2014/main" id="{E124B463-7F0D-204A-A2FB-5978630591E5}"/>
              </a:ext>
            </a:extLst>
          </p:cNvPr>
          <p:cNvSpPr>
            <a:spLocks noChangeArrowheads="1"/>
          </p:cNvSpPr>
          <p:nvPr/>
        </p:nvSpPr>
        <p:spPr bwMode="auto">
          <a:xfrm>
            <a:off x="22145330" y="27749107"/>
            <a:ext cx="20691275" cy="6304036"/>
          </a:xfrm>
          <a:prstGeom prst="rect">
            <a:avLst/>
          </a:prstGeom>
          <a:noFill/>
          <a:ln w="57150">
            <a:headEnd/>
            <a:tailEnd/>
          </a:ln>
        </p:spPr>
        <p:style>
          <a:lnRef idx="2">
            <a:schemeClr val="dk1"/>
          </a:lnRef>
          <a:fillRef idx="1">
            <a:schemeClr val="lt1"/>
          </a:fillRef>
          <a:effectRef idx="0">
            <a:schemeClr val="dk1"/>
          </a:effectRef>
          <a:fontRef idx="minor">
            <a:schemeClr val="dk1"/>
          </a:fontRef>
        </p:style>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9078" dirty="0"/>
          </a:p>
        </p:txBody>
      </p:sp>
      <p:pic>
        <p:nvPicPr>
          <p:cNvPr id="17" name="Picture 16">
            <a:extLst>
              <a:ext uri="{FF2B5EF4-FFF2-40B4-BE49-F238E27FC236}">
                <a16:creationId xmlns:a16="http://schemas.microsoft.com/office/drawing/2014/main" id="{49BADFF3-A4EF-A94B-90C6-21A4F2D460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77226" y="29704305"/>
            <a:ext cx="3278433" cy="1835922"/>
          </a:xfrm>
          <a:prstGeom prst="rect">
            <a:avLst/>
          </a:prstGeom>
        </p:spPr>
      </p:pic>
      <p:pic>
        <p:nvPicPr>
          <p:cNvPr id="24" name="Picture 23">
            <a:extLst>
              <a:ext uri="{FF2B5EF4-FFF2-40B4-BE49-F238E27FC236}">
                <a16:creationId xmlns:a16="http://schemas.microsoft.com/office/drawing/2014/main" id="{9C3C40E8-2433-4A44-AD53-66BA93A868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095220" y="29843598"/>
            <a:ext cx="2779001" cy="2333926"/>
          </a:xfrm>
          <a:prstGeom prst="rect">
            <a:avLst/>
          </a:prstGeom>
        </p:spPr>
      </p:pic>
      <p:pic>
        <p:nvPicPr>
          <p:cNvPr id="32" name="Picture 31">
            <a:extLst>
              <a:ext uri="{FF2B5EF4-FFF2-40B4-BE49-F238E27FC236}">
                <a16:creationId xmlns:a16="http://schemas.microsoft.com/office/drawing/2014/main" id="{BC282514-AFA5-A144-AB26-24EDE946C3B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151135" y="27896350"/>
            <a:ext cx="2209800" cy="2197100"/>
          </a:xfrm>
          <a:prstGeom prst="rect">
            <a:avLst/>
          </a:prstGeom>
        </p:spPr>
      </p:pic>
      <p:pic>
        <p:nvPicPr>
          <p:cNvPr id="37" name="Picture 36">
            <a:extLst>
              <a:ext uri="{FF2B5EF4-FFF2-40B4-BE49-F238E27FC236}">
                <a16:creationId xmlns:a16="http://schemas.microsoft.com/office/drawing/2014/main" id="{FDD19FCB-BAF8-7C4E-9D09-0CA801BA987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9511735" y="31363675"/>
            <a:ext cx="10985500" cy="2844800"/>
          </a:xfrm>
          <a:prstGeom prst="rect">
            <a:avLst/>
          </a:prstGeom>
        </p:spPr>
      </p:pic>
      <p:pic>
        <p:nvPicPr>
          <p:cNvPr id="39" name="Picture 38">
            <a:extLst>
              <a:ext uri="{FF2B5EF4-FFF2-40B4-BE49-F238E27FC236}">
                <a16:creationId xmlns:a16="http://schemas.microsoft.com/office/drawing/2014/main" id="{96D84AED-AF2E-3E4E-93D1-BFF884576C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241443" y="32019990"/>
            <a:ext cx="7270292" cy="1956364"/>
          </a:xfrm>
          <a:prstGeom prst="rect">
            <a:avLst/>
          </a:prstGeom>
        </p:spPr>
      </p:pic>
      <p:pic>
        <p:nvPicPr>
          <p:cNvPr id="46" name="Picture 45">
            <a:extLst>
              <a:ext uri="{FF2B5EF4-FFF2-40B4-BE49-F238E27FC236}">
                <a16:creationId xmlns:a16="http://schemas.microsoft.com/office/drawing/2014/main" id="{2A7DD25D-B5CD-AB4E-9E9A-06D2A0A9DC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088843" y="30002685"/>
            <a:ext cx="9858182" cy="1971636"/>
          </a:xfrm>
          <a:prstGeom prst="rect">
            <a:avLst/>
          </a:prstGeom>
        </p:spPr>
      </p:pic>
      <p:pic>
        <p:nvPicPr>
          <p:cNvPr id="48" name="Picture 47">
            <a:extLst>
              <a:ext uri="{FF2B5EF4-FFF2-40B4-BE49-F238E27FC236}">
                <a16:creationId xmlns:a16="http://schemas.microsoft.com/office/drawing/2014/main" id="{48701051-1063-234C-ACBE-B05011E0008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388863" y="30024119"/>
            <a:ext cx="5294397" cy="2064241"/>
          </a:xfrm>
          <a:prstGeom prst="rect">
            <a:avLst/>
          </a:prstGeom>
        </p:spPr>
      </p:pic>
      <p:sp>
        <p:nvSpPr>
          <p:cNvPr id="88" name="Text Box 87">
            <a:extLst>
              <a:ext uri="{FF2B5EF4-FFF2-40B4-BE49-F238E27FC236}">
                <a16:creationId xmlns:a16="http://schemas.microsoft.com/office/drawing/2014/main" id="{9302E02F-97C2-5242-B34E-28F813E05667}"/>
              </a:ext>
            </a:extLst>
          </p:cNvPr>
          <p:cNvSpPr txBox="1">
            <a:spLocks noChangeArrowheads="1"/>
          </p:cNvSpPr>
          <p:nvPr/>
        </p:nvSpPr>
        <p:spPr bwMode="auto">
          <a:xfrm>
            <a:off x="22268791" y="28004309"/>
            <a:ext cx="7525409"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8097" dir="2700000" algn="ctr" rotWithShape="0">
                    <a:srgbClr val="808080">
                      <a:alpha val="75000"/>
                    </a:srgbClr>
                  </a:outerShdw>
                </a:effectLst>
              </a14:hiddenEffects>
            </a:ext>
          </a:extLst>
        </p:spPr>
        <p:txBody>
          <a:bodyPr wrap="square">
            <a:spAutoFit/>
          </a:bodyP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US" sz="6600" b="1" dirty="0">
                <a:solidFill>
                  <a:schemeClr val="tx1">
                    <a:lumMod val="65000"/>
                    <a:lumOff val="35000"/>
                  </a:schemeClr>
                </a:solidFill>
                <a:latin typeface="Garamond" charset="0"/>
                <a:ea typeface="Garamond" charset="0"/>
                <a:cs typeface="Garamond" charset="0"/>
              </a:rPr>
              <a:t>The Technologies</a:t>
            </a:r>
          </a:p>
        </p:txBody>
      </p:sp>
      <p:sp>
        <p:nvSpPr>
          <p:cNvPr id="89" name="TextBox 12">
            <a:extLst>
              <a:ext uri="{FF2B5EF4-FFF2-40B4-BE49-F238E27FC236}">
                <a16:creationId xmlns:a16="http://schemas.microsoft.com/office/drawing/2014/main" id="{B4452747-C660-AC41-A76E-526BB2B39CD9}"/>
              </a:ext>
            </a:extLst>
          </p:cNvPr>
          <p:cNvSpPr txBox="1">
            <a:spLocks noChangeArrowheads="1"/>
          </p:cNvSpPr>
          <p:nvPr/>
        </p:nvSpPr>
        <p:spPr bwMode="auto">
          <a:xfrm>
            <a:off x="22916025" y="24189692"/>
            <a:ext cx="526410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b="1" dirty="0"/>
              <a:t>About Page</a:t>
            </a:r>
          </a:p>
          <a:p>
            <a:pPr marL="1314450" lvl="1" indent="-571500">
              <a:buFont typeface="Arial" panose="020B0604020202020204" pitchFamily="34" charset="0"/>
              <a:buChar char="•"/>
            </a:pPr>
            <a:r>
              <a:rPr lang="en-US" sz="4000" dirty="0"/>
              <a:t>Problem</a:t>
            </a:r>
          </a:p>
          <a:p>
            <a:pPr marL="1314450" lvl="1" indent="-571500">
              <a:buFont typeface="Arial" panose="020B0604020202020204" pitchFamily="34" charset="0"/>
              <a:buChar char="•"/>
            </a:pPr>
            <a:r>
              <a:rPr lang="en-US" sz="4000" dirty="0"/>
              <a:t>Solution</a:t>
            </a:r>
          </a:p>
          <a:p>
            <a:pPr marL="1314450" lvl="1" indent="-571500">
              <a:buFont typeface="Arial" panose="020B0604020202020204" pitchFamily="34" charset="0"/>
              <a:buChar char="•"/>
            </a:pPr>
            <a:r>
              <a:rPr lang="en-US" sz="4000" dirty="0"/>
              <a:t>Challenges</a:t>
            </a:r>
          </a:p>
        </p:txBody>
      </p:sp>
      <p:sp>
        <p:nvSpPr>
          <p:cNvPr id="90" name="TextBox 12">
            <a:extLst>
              <a:ext uri="{FF2B5EF4-FFF2-40B4-BE49-F238E27FC236}">
                <a16:creationId xmlns:a16="http://schemas.microsoft.com/office/drawing/2014/main" id="{FF712EF7-DD6C-D848-B7E9-E1FF2BEE0B8D}"/>
              </a:ext>
            </a:extLst>
          </p:cNvPr>
          <p:cNvSpPr txBox="1">
            <a:spLocks noChangeArrowheads="1"/>
          </p:cNvSpPr>
          <p:nvPr/>
        </p:nvSpPr>
        <p:spPr bwMode="auto">
          <a:xfrm>
            <a:off x="22268791" y="22540473"/>
            <a:ext cx="980864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6: Screen shot of the “about page”</a:t>
            </a:r>
          </a:p>
        </p:txBody>
      </p:sp>
      <p:sp>
        <p:nvSpPr>
          <p:cNvPr id="91" name="TextBox 12">
            <a:extLst>
              <a:ext uri="{FF2B5EF4-FFF2-40B4-BE49-F238E27FC236}">
                <a16:creationId xmlns:a16="http://schemas.microsoft.com/office/drawing/2014/main" id="{3C0267F0-644F-3C4A-BBD2-0C4C3B70F9E2}"/>
              </a:ext>
            </a:extLst>
          </p:cNvPr>
          <p:cNvSpPr txBox="1">
            <a:spLocks noChangeArrowheads="1"/>
          </p:cNvSpPr>
          <p:nvPr/>
        </p:nvSpPr>
        <p:spPr bwMode="auto">
          <a:xfrm>
            <a:off x="32539980" y="22448287"/>
            <a:ext cx="1011875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7: Screen shot of the “predictions page”</a:t>
            </a:r>
          </a:p>
        </p:txBody>
      </p:sp>
      <p:sp>
        <p:nvSpPr>
          <p:cNvPr id="92" name="TextBox 12">
            <a:extLst>
              <a:ext uri="{FF2B5EF4-FFF2-40B4-BE49-F238E27FC236}">
                <a16:creationId xmlns:a16="http://schemas.microsoft.com/office/drawing/2014/main" id="{C1D18230-2DD9-A54D-B295-0CF83F876304}"/>
              </a:ext>
            </a:extLst>
          </p:cNvPr>
          <p:cNvSpPr txBox="1">
            <a:spLocks noChangeArrowheads="1"/>
          </p:cNvSpPr>
          <p:nvPr/>
        </p:nvSpPr>
        <p:spPr bwMode="auto">
          <a:xfrm>
            <a:off x="31244609" y="14168196"/>
            <a:ext cx="108516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5: Mean sea surface level temperature as a function of time</a:t>
            </a:r>
          </a:p>
        </p:txBody>
      </p:sp>
      <p:sp>
        <p:nvSpPr>
          <p:cNvPr id="93" name="TextBox 12">
            <a:extLst>
              <a:ext uri="{FF2B5EF4-FFF2-40B4-BE49-F238E27FC236}">
                <a16:creationId xmlns:a16="http://schemas.microsoft.com/office/drawing/2014/main" id="{65AA0858-7021-4742-AF0F-641E113950C5}"/>
              </a:ext>
            </a:extLst>
          </p:cNvPr>
          <p:cNvSpPr txBox="1">
            <a:spLocks noChangeArrowheads="1"/>
          </p:cNvSpPr>
          <p:nvPr/>
        </p:nvSpPr>
        <p:spPr bwMode="auto">
          <a:xfrm>
            <a:off x="33278960" y="24185279"/>
            <a:ext cx="881731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b="1" dirty="0"/>
              <a:t>Predictions Page</a:t>
            </a:r>
          </a:p>
          <a:p>
            <a:pPr marL="1314450" lvl="1" indent="-571500">
              <a:buFont typeface="Arial" panose="020B0604020202020204" pitchFamily="34" charset="0"/>
              <a:buChar char="•"/>
            </a:pPr>
            <a:r>
              <a:rPr lang="en-US" sz="4000" dirty="0"/>
              <a:t>Time input query form</a:t>
            </a:r>
          </a:p>
          <a:p>
            <a:pPr marL="1314450" lvl="1" indent="-571500">
              <a:buFont typeface="Arial" panose="020B0604020202020204" pitchFamily="34" charset="0"/>
              <a:buChar char="•"/>
            </a:pPr>
            <a:r>
              <a:rPr lang="en-US" sz="4000" dirty="0"/>
              <a:t>Algorithm predictions</a:t>
            </a:r>
          </a:p>
          <a:p>
            <a:pPr marL="1314450" lvl="1" indent="-571500">
              <a:buFont typeface="Arial" panose="020B0604020202020204" pitchFamily="34" charset="0"/>
              <a:buChar char="•"/>
            </a:pPr>
            <a:endParaRPr lang="en-US" sz="4000" dirty="0"/>
          </a:p>
        </p:txBody>
      </p:sp>
      <p:sp>
        <p:nvSpPr>
          <p:cNvPr id="94" name="TextBox 12">
            <a:extLst>
              <a:ext uri="{FF2B5EF4-FFF2-40B4-BE49-F238E27FC236}">
                <a16:creationId xmlns:a16="http://schemas.microsoft.com/office/drawing/2014/main" id="{6ABEF578-881A-B641-8CE5-F15CC544B445}"/>
              </a:ext>
            </a:extLst>
          </p:cNvPr>
          <p:cNvSpPr txBox="1">
            <a:spLocks noChangeArrowheads="1"/>
          </p:cNvSpPr>
          <p:nvPr/>
        </p:nvSpPr>
        <p:spPr bwMode="auto">
          <a:xfrm>
            <a:off x="22267118" y="23324394"/>
            <a:ext cx="1023096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sz="4000" dirty="0"/>
              <a:t>The UI is composed of two main web pages:</a:t>
            </a:r>
          </a:p>
        </p:txBody>
      </p:sp>
      <p:sp>
        <p:nvSpPr>
          <p:cNvPr id="98" name="Text Box 95">
            <a:extLst>
              <a:ext uri="{FF2B5EF4-FFF2-40B4-BE49-F238E27FC236}">
                <a16:creationId xmlns:a16="http://schemas.microsoft.com/office/drawing/2014/main" id="{85E0EE48-F76E-0B46-A25C-457C76FDA4D6}"/>
              </a:ext>
            </a:extLst>
          </p:cNvPr>
          <p:cNvSpPr txBox="1">
            <a:spLocks noChangeArrowheads="1"/>
          </p:cNvSpPr>
          <p:nvPr/>
        </p:nvSpPr>
        <p:spPr bwMode="auto">
          <a:xfrm>
            <a:off x="32666778" y="7059764"/>
            <a:ext cx="8056572" cy="1107996"/>
          </a:xfrm>
          <a:prstGeom prst="rect">
            <a:avLst/>
          </a:prstGeom>
          <a:noFill/>
          <a:ln w="9525">
            <a:noFill/>
            <a:miter lim="800000"/>
            <a:headEnd/>
            <a:tailEnd/>
          </a:ln>
          <a:effectLst/>
        </p:spPr>
        <p:txBody>
          <a:bodyPr wrap="square">
            <a:spAutoFit/>
          </a:bodyPr>
          <a:lstStyle>
            <a:lvl1pPr defTabSz="4389438">
              <a:defRPr sz="2400">
                <a:solidFill>
                  <a:schemeClr val="tx1"/>
                </a:solidFill>
                <a:latin typeface="Arial" panose="020B0604020202020204" pitchFamily="34" charset="0"/>
                <a:ea typeface="ＭＳ Ｐゴシック" panose="020B0600070205080204" pitchFamily="34" charset="-128"/>
              </a:defRPr>
            </a:lvl1pPr>
            <a:lvl2pPr marL="742950" indent="-285750" defTabSz="4389438">
              <a:defRPr sz="2400">
                <a:solidFill>
                  <a:schemeClr val="tx1"/>
                </a:solidFill>
                <a:latin typeface="Arial" panose="020B0604020202020204" pitchFamily="34" charset="0"/>
                <a:ea typeface="ＭＳ Ｐゴシック" panose="020B0600070205080204" pitchFamily="34" charset="-128"/>
              </a:defRPr>
            </a:lvl2pPr>
            <a:lvl3pPr marL="1143000" indent="-228600" defTabSz="4389438">
              <a:defRPr sz="2400">
                <a:solidFill>
                  <a:schemeClr val="tx1"/>
                </a:solidFill>
                <a:latin typeface="Arial" panose="020B0604020202020204" pitchFamily="34" charset="0"/>
                <a:ea typeface="ＭＳ Ｐゴシック" panose="020B0600070205080204" pitchFamily="34" charset="-128"/>
              </a:defRPr>
            </a:lvl3pPr>
            <a:lvl4pPr marL="1600200" indent="-228600" defTabSz="4389438">
              <a:defRPr sz="2400">
                <a:solidFill>
                  <a:schemeClr val="tx1"/>
                </a:solidFill>
                <a:latin typeface="Arial" panose="020B0604020202020204" pitchFamily="34" charset="0"/>
                <a:ea typeface="ＭＳ Ｐゴシック" panose="020B0600070205080204" pitchFamily="34" charset="-128"/>
              </a:defRPr>
            </a:lvl4pPr>
            <a:lvl5pPr marL="2057400" indent="-228600" defTabSz="4389438">
              <a:defRPr sz="2400">
                <a:solidFill>
                  <a:schemeClr val="tx1"/>
                </a:solidFill>
                <a:latin typeface="Arial" panose="020B0604020202020204" pitchFamily="34" charset="0"/>
                <a:ea typeface="ＭＳ Ｐゴシック" panose="020B0600070205080204" pitchFamily="34" charset="-128"/>
              </a:defRPr>
            </a:lvl5pPr>
            <a:lvl6pPr marL="25146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38943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66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rPr>
              <a:t>The Prediction Results</a:t>
            </a:r>
            <a:endParaRPr lang="en-US" altLang="en-US" sz="6000" b="1" dirty="0">
              <a:solidFill>
                <a:schemeClr val="tx1">
                  <a:lumMod val="65000"/>
                  <a:lumOff val="35000"/>
                </a:schemeClr>
              </a:solidFill>
              <a:latin typeface="CMU Serif" panose="02000603000000000000" pitchFamily="2" charset="0"/>
              <a:ea typeface="CMU Serif" panose="02000603000000000000" pitchFamily="2" charset="0"/>
              <a:cs typeface="CMU Serif" panose="02000603000000000000" pitchFamily="2" charset="0"/>
            </a:endParaRPr>
          </a:p>
        </p:txBody>
      </p:sp>
      <p:sp>
        <p:nvSpPr>
          <p:cNvPr id="49" name="Rectangle 48">
            <a:extLst>
              <a:ext uri="{FF2B5EF4-FFF2-40B4-BE49-F238E27FC236}">
                <a16:creationId xmlns:a16="http://schemas.microsoft.com/office/drawing/2014/main" id="{93C1A9DB-005A-7D47-8CFF-21957A37B885}"/>
              </a:ext>
            </a:extLst>
          </p:cNvPr>
          <p:cNvSpPr/>
          <p:nvPr/>
        </p:nvSpPr>
        <p:spPr>
          <a:xfrm>
            <a:off x="41074342" y="31692286"/>
            <a:ext cx="2816857" cy="30260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B9481937-477D-41FD-BD85-017CEDFACF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880326" y="31675211"/>
            <a:ext cx="3026082" cy="3026082"/>
          </a:xfrm>
          <a:prstGeom prst="rect">
            <a:avLst/>
          </a:prstGeom>
        </p:spPr>
      </p:pic>
      <p:pic>
        <p:nvPicPr>
          <p:cNvPr id="51" name="Picture 50">
            <a:extLst>
              <a:ext uri="{FF2B5EF4-FFF2-40B4-BE49-F238E27FC236}">
                <a16:creationId xmlns:a16="http://schemas.microsoft.com/office/drawing/2014/main" id="{9EA3DA99-07D4-FF4D-A337-9AA5CF52218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2388863" y="8173694"/>
            <a:ext cx="8421894" cy="2923302"/>
          </a:xfrm>
          <a:prstGeom prst="rect">
            <a:avLst/>
          </a:prstGeom>
        </p:spPr>
      </p:pic>
      <p:sp>
        <p:nvSpPr>
          <p:cNvPr id="100" name="TextBox 12">
            <a:extLst>
              <a:ext uri="{FF2B5EF4-FFF2-40B4-BE49-F238E27FC236}">
                <a16:creationId xmlns:a16="http://schemas.microsoft.com/office/drawing/2014/main" id="{1BC6155F-E201-2E41-8F1F-F2429ECF7505}"/>
              </a:ext>
            </a:extLst>
          </p:cNvPr>
          <p:cNvSpPr txBox="1">
            <a:spLocks noChangeArrowheads="1"/>
          </p:cNvSpPr>
          <p:nvPr/>
        </p:nvSpPr>
        <p:spPr bwMode="auto">
          <a:xfrm>
            <a:off x="22427292" y="11194008"/>
            <a:ext cx="1085166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a:buNone/>
            </a:pPr>
            <a:r>
              <a:rPr lang="en-US" sz="3000" dirty="0"/>
              <a:t>Fig 4: Algorithm's Input features</a:t>
            </a:r>
          </a:p>
        </p:txBody>
      </p:sp>
      <p:graphicFrame>
        <p:nvGraphicFramePr>
          <p:cNvPr id="101" name="Table 100">
            <a:extLst>
              <a:ext uri="{FF2B5EF4-FFF2-40B4-BE49-F238E27FC236}">
                <a16:creationId xmlns:a16="http://schemas.microsoft.com/office/drawing/2014/main" id="{FD9A40E0-2C80-5847-85A3-8FE4B0C982B3}"/>
              </a:ext>
            </a:extLst>
          </p:cNvPr>
          <p:cNvGraphicFramePr>
            <a:graphicFrameLocks noGrp="1"/>
          </p:cNvGraphicFramePr>
          <p:nvPr>
            <p:extLst>
              <p:ext uri="{D42A27DB-BD31-4B8C-83A1-F6EECF244321}">
                <p14:modId xmlns:p14="http://schemas.microsoft.com/office/powerpoint/2010/main" val="3381302587"/>
              </p:ext>
            </p:extLst>
          </p:nvPr>
        </p:nvGraphicFramePr>
        <p:xfrm>
          <a:off x="23380811" y="12134028"/>
          <a:ext cx="732711" cy="2092040"/>
        </p:xfrm>
        <a:graphic>
          <a:graphicData uri="http://schemas.openxmlformats.org/drawingml/2006/table">
            <a:tbl>
              <a:tblPr firstRow="1" bandRow="1">
                <a:tableStyleId>{2D5ABB26-0587-4C30-8999-92F81FD0307C}</a:tableStyleId>
              </a:tblPr>
              <a:tblGrid>
                <a:gridCol w="732711">
                  <a:extLst>
                    <a:ext uri="{9D8B030D-6E8A-4147-A177-3AD203B41FA5}">
                      <a16:colId xmlns:a16="http://schemas.microsoft.com/office/drawing/2014/main" val="20000"/>
                    </a:ext>
                  </a:extLst>
                </a:gridCol>
              </a:tblGrid>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-6.8</a:t>
                      </a:r>
                    </a:p>
                  </a:txBody>
                  <a:tcPr marT="41564" marB="41564"/>
                </a:tc>
                <a:extLst>
                  <a:ext uri="{0D108BD9-81ED-4DB2-BD59-A6C34878D82A}">
                    <a16:rowId xmlns:a16="http://schemas.microsoft.com/office/drawing/2014/main" val="10000"/>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0.7</a:t>
                      </a:r>
                    </a:p>
                  </a:txBody>
                  <a:tcPr marT="41564" marB="41564"/>
                </a:tc>
                <a:extLst>
                  <a:ext uri="{0D108BD9-81ED-4DB2-BD59-A6C34878D82A}">
                    <a16:rowId xmlns:a16="http://schemas.microsoft.com/office/drawing/2014/main" val="10001"/>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81.2</a:t>
                      </a:r>
                    </a:p>
                  </a:txBody>
                  <a:tcPr marT="41564" marB="41564"/>
                </a:tc>
                <a:extLst>
                  <a:ext uri="{0D108BD9-81ED-4DB2-BD59-A6C34878D82A}">
                    <a16:rowId xmlns:a16="http://schemas.microsoft.com/office/drawing/2014/main" val="10002"/>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26.1</a:t>
                      </a:r>
                    </a:p>
                  </a:txBody>
                  <a:tcPr marT="41564" marB="41564"/>
                </a:tc>
                <a:extLst>
                  <a:ext uri="{0D108BD9-81ED-4DB2-BD59-A6C34878D82A}">
                    <a16:rowId xmlns:a16="http://schemas.microsoft.com/office/drawing/2014/main" val="10003"/>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26.2</a:t>
                      </a:r>
                    </a:p>
                  </a:txBody>
                  <a:tcPr marT="41564" marB="41564"/>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2589A1A5-03BC-8443-BBB9-84390DE7E4E0}"/>
                  </a:ext>
                </a:extLst>
              </p:cNvPr>
              <p:cNvSpPr txBox="1"/>
              <p:nvPr/>
            </p:nvSpPr>
            <p:spPr>
              <a:xfrm>
                <a:off x="22472314" y="12928307"/>
                <a:ext cx="8874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charset="0"/>
                        </a:rPr>
                        <m:t>=</m:t>
                      </m:r>
                    </m:oMath>
                  </m:oMathPara>
                </a14:m>
                <a:endParaRPr lang="en-US" b="0" dirty="0"/>
              </a:p>
            </p:txBody>
          </p:sp>
        </mc:Choice>
        <mc:Fallback>
          <p:sp>
            <p:nvSpPr>
              <p:cNvPr id="104" name="TextBox 103">
                <a:extLst>
                  <a:ext uri="{FF2B5EF4-FFF2-40B4-BE49-F238E27FC236}">
                    <a16:creationId xmlns:a16="http://schemas.microsoft.com/office/drawing/2014/main" id="{2589A1A5-03BC-8443-BBB9-84390DE7E4E0}"/>
                  </a:ext>
                </a:extLst>
              </p:cNvPr>
              <p:cNvSpPr txBox="1">
                <a:spLocks noRot="1" noChangeAspect="1" noMove="1" noResize="1" noEditPoints="1" noAdjustHandles="1" noChangeArrowheads="1" noChangeShapeType="1" noTextEdit="1"/>
              </p:cNvSpPr>
              <p:nvPr/>
            </p:nvSpPr>
            <p:spPr>
              <a:xfrm>
                <a:off x="22472314" y="12928307"/>
                <a:ext cx="887422" cy="461665"/>
              </a:xfrm>
              <a:prstGeom prst="rect">
                <a:avLst/>
              </a:prstGeom>
              <a:blipFill>
                <a:blip r:embed="rId20"/>
                <a:stretch>
                  <a:fillRect b="-2703"/>
                </a:stretch>
              </a:blipFill>
            </p:spPr>
            <p:txBody>
              <a:bodyPr/>
              <a:lstStyle/>
              <a:p>
                <a:r>
                  <a:rPr lang="en-US">
                    <a:noFill/>
                  </a:rPr>
                  <a:t> </a:t>
                </a:r>
              </a:p>
            </p:txBody>
          </p:sp>
        </mc:Fallback>
      </mc:AlternateContent>
      <p:sp>
        <p:nvSpPr>
          <p:cNvPr id="109" name="Double Bracket 108">
            <a:extLst>
              <a:ext uri="{FF2B5EF4-FFF2-40B4-BE49-F238E27FC236}">
                <a16:creationId xmlns:a16="http://schemas.microsoft.com/office/drawing/2014/main" id="{E94E297B-E976-AA45-9119-23C600A6ECE1}"/>
              </a:ext>
            </a:extLst>
          </p:cNvPr>
          <p:cNvSpPr/>
          <p:nvPr/>
        </p:nvSpPr>
        <p:spPr>
          <a:xfrm>
            <a:off x="23355963" y="12096426"/>
            <a:ext cx="732710" cy="2172927"/>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0" name="TextBox 119">
            <a:extLst>
              <a:ext uri="{FF2B5EF4-FFF2-40B4-BE49-F238E27FC236}">
                <a16:creationId xmlns:a16="http://schemas.microsoft.com/office/drawing/2014/main" id="{D490CCA5-B804-AF4D-B190-7C2CD6081BC3}"/>
              </a:ext>
            </a:extLst>
          </p:cNvPr>
          <p:cNvSpPr txBox="1"/>
          <p:nvPr/>
        </p:nvSpPr>
        <p:spPr>
          <a:xfrm>
            <a:off x="25338094" y="12250012"/>
            <a:ext cx="184731" cy="1023037"/>
          </a:xfrm>
          <a:prstGeom prst="rect">
            <a:avLst/>
          </a:prstGeom>
          <a:noFill/>
        </p:spPr>
        <p:txBody>
          <a:bodyPr wrap="none" rtlCol="0">
            <a:spAutoFit/>
          </a:bodyPr>
          <a:lstStyle/>
          <a:p>
            <a:pPr>
              <a:lnSpc>
                <a:spcPct val="114000"/>
              </a:lnSpc>
            </a:pPr>
            <a:endParaRPr lang="en-US" altLang="en-US" sz="3200" dirty="0">
              <a:latin typeface="Garamond" charset="0"/>
              <a:ea typeface="Garamond" charset="0"/>
              <a:cs typeface="Garamond" charset="0"/>
            </a:endParaRPr>
          </a:p>
          <a:p>
            <a:endParaRPr lang="en-US" dirty="0"/>
          </a:p>
        </p:txBody>
      </p:sp>
      <p:graphicFrame>
        <p:nvGraphicFramePr>
          <p:cNvPr id="121" name="Table 120">
            <a:extLst>
              <a:ext uri="{FF2B5EF4-FFF2-40B4-BE49-F238E27FC236}">
                <a16:creationId xmlns:a16="http://schemas.microsoft.com/office/drawing/2014/main" id="{DE429058-D362-3144-A350-967CF3584813}"/>
              </a:ext>
            </a:extLst>
          </p:cNvPr>
          <p:cNvGraphicFramePr>
            <a:graphicFrameLocks noGrp="1"/>
          </p:cNvGraphicFramePr>
          <p:nvPr>
            <p:extLst>
              <p:ext uri="{D42A27DB-BD31-4B8C-83A1-F6EECF244321}">
                <p14:modId xmlns:p14="http://schemas.microsoft.com/office/powerpoint/2010/main" val="1623374215"/>
              </p:ext>
            </p:extLst>
          </p:nvPr>
        </p:nvGraphicFramePr>
        <p:xfrm>
          <a:off x="25062859" y="12134028"/>
          <a:ext cx="732711" cy="2092040"/>
        </p:xfrm>
        <a:graphic>
          <a:graphicData uri="http://schemas.openxmlformats.org/drawingml/2006/table">
            <a:tbl>
              <a:tblPr firstRow="1" bandRow="1">
                <a:tableStyleId>{2D5ABB26-0587-4C30-8999-92F81FD0307C}</a:tableStyleId>
              </a:tblPr>
              <a:tblGrid>
                <a:gridCol w="732711">
                  <a:extLst>
                    <a:ext uri="{9D8B030D-6E8A-4147-A177-3AD203B41FA5}">
                      <a16:colId xmlns:a16="http://schemas.microsoft.com/office/drawing/2014/main" val="20000"/>
                    </a:ext>
                  </a:extLst>
                </a:gridCol>
              </a:tblGrid>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-4.9</a:t>
                      </a:r>
                    </a:p>
                  </a:txBody>
                  <a:tcPr marT="41564" marB="41564"/>
                </a:tc>
                <a:extLst>
                  <a:ext uri="{0D108BD9-81ED-4DB2-BD59-A6C34878D82A}">
                    <a16:rowId xmlns:a16="http://schemas.microsoft.com/office/drawing/2014/main" val="10000"/>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1.1</a:t>
                      </a:r>
                    </a:p>
                  </a:txBody>
                  <a:tcPr marT="41564" marB="41564"/>
                </a:tc>
                <a:extLst>
                  <a:ext uri="{0D108BD9-81ED-4DB2-BD59-A6C34878D82A}">
                    <a16:rowId xmlns:a16="http://schemas.microsoft.com/office/drawing/2014/main" val="10001"/>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81.2</a:t>
                      </a:r>
                    </a:p>
                  </a:txBody>
                  <a:tcPr marT="41564" marB="41564"/>
                </a:tc>
                <a:extLst>
                  <a:ext uri="{0D108BD9-81ED-4DB2-BD59-A6C34878D82A}">
                    <a16:rowId xmlns:a16="http://schemas.microsoft.com/office/drawing/2014/main" val="10002"/>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25.7</a:t>
                      </a:r>
                    </a:p>
                  </a:txBody>
                  <a:tcPr marT="41564" marB="41564"/>
                </a:tc>
                <a:extLst>
                  <a:ext uri="{0D108BD9-81ED-4DB2-BD59-A6C34878D82A}">
                    <a16:rowId xmlns:a16="http://schemas.microsoft.com/office/drawing/2014/main" val="10003"/>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26.0</a:t>
                      </a:r>
                    </a:p>
                  </a:txBody>
                  <a:tcPr marT="41564" marB="41564"/>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122" name="TextBox 121">
                <a:extLst>
                  <a:ext uri="{FF2B5EF4-FFF2-40B4-BE49-F238E27FC236}">
                    <a16:creationId xmlns:a16="http://schemas.microsoft.com/office/drawing/2014/main" id="{A9C42D6A-2C5D-E440-BB9F-F6AF6D0EABF1}"/>
                  </a:ext>
                </a:extLst>
              </p:cNvPr>
              <p:cNvSpPr txBox="1"/>
              <p:nvPr/>
            </p:nvSpPr>
            <p:spPr>
              <a:xfrm>
                <a:off x="24154362" y="12928307"/>
                <a:ext cx="88030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charset="0"/>
                        </a:rPr>
                        <m:t>=</m:t>
                      </m:r>
                    </m:oMath>
                  </m:oMathPara>
                </a14:m>
                <a:endParaRPr lang="en-US" b="0" dirty="0"/>
              </a:p>
            </p:txBody>
          </p:sp>
        </mc:Choice>
        <mc:Fallback>
          <p:sp>
            <p:nvSpPr>
              <p:cNvPr id="122" name="TextBox 121">
                <a:extLst>
                  <a:ext uri="{FF2B5EF4-FFF2-40B4-BE49-F238E27FC236}">
                    <a16:creationId xmlns:a16="http://schemas.microsoft.com/office/drawing/2014/main" id="{A9C42D6A-2C5D-E440-BB9F-F6AF6D0EABF1}"/>
                  </a:ext>
                </a:extLst>
              </p:cNvPr>
              <p:cNvSpPr txBox="1">
                <a:spLocks noRot="1" noChangeAspect="1" noMove="1" noResize="1" noEditPoints="1" noAdjustHandles="1" noChangeArrowheads="1" noChangeShapeType="1" noTextEdit="1"/>
              </p:cNvSpPr>
              <p:nvPr/>
            </p:nvSpPr>
            <p:spPr>
              <a:xfrm>
                <a:off x="24154362" y="12928307"/>
                <a:ext cx="880305" cy="461665"/>
              </a:xfrm>
              <a:prstGeom prst="rect">
                <a:avLst/>
              </a:prstGeom>
              <a:blipFill>
                <a:blip r:embed="rId21"/>
                <a:stretch>
                  <a:fillRect b="-2703"/>
                </a:stretch>
              </a:blipFill>
            </p:spPr>
            <p:txBody>
              <a:bodyPr/>
              <a:lstStyle/>
              <a:p>
                <a:r>
                  <a:rPr lang="en-US">
                    <a:noFill/>
                  </a:rPr>
                  <a:t> </a:t>
                </a:r>
              </a:p>
            </p:txBody>
          </p:sp>
        </mc:Fallback>
      </mc:AlternateContent>
      <p:sp>
        <p:nvSpPr>
          <p:cNvPr id="123" name="Double Bracket 122">
            <a:extLst>
              <a:ext uri="{FF2B5EF4-FFF2-40B4-BE49-F238E27FC236}">
                <a16:creationId xmlns:a16="http://schemas.microsoft.com/office/drawing/2014/main" id="{66E8844E-C491-AA40-9389-81600A36097A}"/>
              </a:ext>
            </a:extLst>
          </p:cNvPr>
          <p:cNvSpPr/>
          <p:nvPr/>
        </p:nvSpPr>
        <p:spPr>
          <a:xfrm>
            <a:off x="25038011" y="12096426"/>
            <a:ext cx="732710" cy="2172927"/>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F22D1311-04AB-A94A-865D-8AF6C197C61C}"/>
              </a:ext>
            </a:extLst>
          </p:cNvPr>
          <p:cNvSpPr txBox="1"/>
          <p:nvPr/>
        </p:nvSpPr>
        <p:spPr>
          <a:xfrm>
            <a:off x="26949973" y="12250012"/>
            <a:ext cx="184731" cy="1023037"/>
          </a:xfrm>
          <a:prstGeom prst="rect">
            <a:avLst/>
          </a:prstGeom>
          <a:noFill/>
        </p:spPr>
        <p:txBody>
          <a:bodyPr wrap="none" rtlCol="0">
            <a:spAutoFit/>
          </a:bodyPr>
          <a:lstStyle/>
          <a:p>
            <a:pPr>
              <a:lnSpc>
                <a:spcPct val="114000"/>
              </a:lnSpc>
            </a:pPr>
            <a:endParaRPr lang="en-US" altLang="en-US" sz="3200" dirty="0">
              <a:latin typeface="Garamond" charset="0"/>
              <a:ea typeface="Garamond" charset="0"/>
              <a:cs typeface="Garamond" charset="0"/>
            </a:endParaRPr>
          </a:p>
          <a:p>
            <a:endParaRPr lang="en-US" dirty="0"/>
          </a:p>
        </p:txBody>
      </p:sp>
      <p:graphicFrame>
        <p:nvGraphicFramePr>
          <p:cNvPr id="125" name="Table 124">
            <a:extLst>
              <a:ext uri="{FF2B5EF4-FFF2-40B4-BE49-F238E27FC236}">
                <a16:creationId xmlns:a16="http://schemas.microsoft.com/office/drawing/2014/main" id="{62434049-6737-AA46-A150-0A54C616E8C2}"/>
              </a:ext>
            </a:extLst>
          </p:cNvPr>
          <p:cNvGraphicFramePr>
            <a:graphicFrameLocks noGrp="1"/>
          </p:cNvGraphicFramePr>
          <p:nvPr>
            <p:extLst>
              <p:ext uri="{D42A27DB-BD31-4B8C-83A1-F6EECF244321}">
                <p14:modId xmlns:p14="http://schemas.microsoft.com/office/powerpoint/2010/main" val="3450180259"/>
              </p:ext>
            </p:extLst>
          </p:nvPr>
        </p:nvGraphicFramePr>
        <p:xfrm>
          <a:off x="26674738" y="12134028"/>
          <a:ext cx="732711" cy="2092040"/>
        </p:xfrm>
        <a:graphic>
          <a:graphicData uri="http://schemas.openxmlformats.org/drawingml/2006/table">
            <a:tbl>
              <a:tblPr firstRow="1" bandRow="1">
                <a:tableStyleId>{2D5ABB26-0587-4C30-8999-92F81FD0307C}</a:tableStyleId>
              </a:tblPr>
              <a:tblGrid>
                <a:gridCol w="732711">
                  <a:extLst>
                    <a:ext uri="{9D8B030D-6E8A-4147-A177-3AD203B41FA5}">
                      <a16:colId xmlns:a16="http://schemas.microsoft.com/office/drawing/2014/main" val="20000"/>
                    </a:ext>
                  </a:extLst>
                </a:gridCol>
              </a:tblGrid>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-4.5</a:t>
                      </a:r>
                    </a:p>
                  </a:txBody>
                  <a:tcPr marT="41564" marB="41564"/>
                </a:tc>
                <a:extLst>
                  <a:ext uri="{0D108BD9-81ED-4DB2-BD59-A6C34878D82A}">
                    <a16:rowId xmlns:a16="http://schemas.microsoft.com/office/drawing/2014/main" val="10000"/>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2.2</a:t>
                      </a:r>
                    </a:p>
                  </a:txBody>
                  <a:tcPr marT="41564" marB="41564"/>
                </a:tc>
                <a:extLst>
                  <a:ext uri="{0D108BD9-81ED-4DB2-BD59-A6C34878D82A}">
                    <a16:rowId xmlns:a16="http://schemas.microsoft.com/office/drawing/2014/main" val="10001"/>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81.2</a:t>
                      </a:r>
                    </a:p>
                  </a:txBody>
                  <a:tcPr marT="41564" marB="41564"/>
                </a:tc>
                <a:extLst>
                  <a:ext uri="{0D108BD9-81ED-4DB2-BD59-A6C34878D82A}">
                    <a16:rowId xmlns:a16="http://schemas.microsoft.com/office/drawing/2014/main" val="10002"/>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25.7</a:t>
                      </a:r>
                    </a:p>
                  </a:txBody>
                  <a:tcPr marT="41564" marB="41564"/>
                </a:tc>
                <a:extLst>
                  <a:ext uri="{0D108BD9-81ED-4DB2-BD59-A6C34878D82A}">
                    <a16:rowId xmlns:a16="http://schemas.microsoft.com/office/drawing/2014/main" val="10003"/>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25.3</a:t>
                      </a:r>
                    </a:p>
                  </a:txBody>
                  <a:tcPr marT="41564" marB="41564"/>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126" name="TextBox 125">
                <a:extLst>
                  <a:ext uri="{FF2B5EF4-FFF2-40B4-BE49-F238E27FC236}">
                    <a16:creationId xmlns:a16="http://schemas.microsoft.com/office/drawing/2014/main" id="{D806176D-112A-2641-A261-728F192DFFA0}"/>
                  </a:ext>
                </a:extLst>
              </p:cNvPr>
              <p:cNvSpPr txBox="1"/>
              <p:nvPr/>
            </p:nvSpPr>
            <p:spPr>
              <a:xfrm>
                <a:off x="25766241" y="12928307"/>
                <a:ext cx="8874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charset="0"/>
                        </a:rPr>
                        <m:t>=</m:t>
                      </m:r>
                    </m:oMath>
                  </m:oMathPara>
                </a14:m>
                <a:endParaRPr lang="en-US" b="0" dirty="0"/>
              </a:p>
            </p:txBody>
          </p:sp>
        </mc:Choice>
        <mc:Fallback>
          <p:sp>
            <p:nvSpPr>
              <p:cNvPr id="126" name="TextBox 125">
                <a:extLst>
                  <a:ext uri="{FF2B5EF4-FFF2-40B4-BE49-F238E27FC236}">
                    <a16:creationId xmlns:a16="http://schemas.microsoft.com/office/drawing/2014/main" id="{D806176D-112A-2641-A261-728F192DFFA0}"/>
                  </a:ext>
                </a:extLst>
              </p:cNvPr>
              <p:cNvSpPr txBox="1">
                <a:spLocks noRot="1" noChangeAspect="1" noMove="1" noResize="1" noEditPoints="1" noAdjustHandles="1" noChangeArrowheads="1" noChangeShapeType="1" noTextEdit="1"/>
              </p:cNvSpPr>
              <p:nvPr/>
            </p:nvSpPr>
            <p:spPr>
              <a:xfrm>
                <a:off x="25766241" y="12928307"/>
                <a:ext cx="887422" cy="461665"/>
              </a:xfrm>
              <a:prstGeom prst="rect">
                <a:avLst/>
              </a:prstGeom>
              <a:blipFill>
                <a:blip r:embed="rId22"/>
                <a:stretch>
                  <a:fillRect b="-2703"/>
                </a:stretch>
              </a:blipFill>
            </p:spPr>
            <p:txBody>
              <a:bodyPr/>
              <a:lstStyle/>
              <a:p>
                <a:r>
                  <a:rPr lang="en-US">
                    <a:noFill/>
                  </a:rPr>
                  <a:t> </a:t>
                </a:r>
              </a:p>
            </p:txBody>
          </p:sp>
        </mc:Fallback>
      </mc:AlternateContent>
      <p:sp>
        <p:nvSpPr>
          <p:cNvPr id="127" name="Double Bracket 126">
            <a:extLst>
              <a:ext uri="{FF2B5EF4-FFF2-40B4-BE49-F238E27FC236}">
                <a16:creationId xmlns:a16="http://schemas.microsoft.com/office/drawing/2014/main" id="{8F47776E-4549-F04A-8A1F-504560894F1E}"/>
              </a:ext>
            </a:extLst>
          </p:cNvPr>
          <p:cNvSpPr/>
          <p:nvPr/>
        </p:nvSpPr>
        <p:spPr>
          <a:xfrm>
            <a:off x="26649890" y="12096426"/>
            <a:ext cx="732710" cy="2172927"/>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8" name="TextBox 127">
            <a:extLst>
              <a:ext uri="{FF2B5EF4-FFF2-40B4-BE49-F238E27FC236}">
                <a16:creationId xmlns:a16="http://schemas.microsoft.com/office/drawing/2014/main" id="{24359B5B-FF88-0141-A2A6-3AD3A0F5F34A}"/>
              </a:ext>
            </a:extLst>
          </p:cNvPr>
          <p:cNvSpPr txBox="1"/>
          <p:nvPr/>
        </p:nvSpPr>
        <p:spPr>
          <a:xfrm>
            <a:off x="28632021" y="12250012"/>
            <a:ext cx="184731" cy="1023037"/>
          </a:xfrm>
          <a:prstGeom prst="rect">
            <a:avLst/>
          </a:prstGeom>
          <a:noFill/>
        </p:spPr>
        <p:txBody>
          <a:bodyPr wrap="none" rtlCol="0">
            <a:spAutoFit/>
          </a:bodyPr>
          <a:lstStyle/>
          <a:p>
            <a:pPr>
              <a:lnSpc>
                <a:spcPct val="114000"/>
              </a:lnSpc>
            </a:pPr>
            <a:endParaRPr lang="en-US" altLang="en-US" sz="3200" dirty="0">
              <a:latin typeface="Garamond" charset="0"/>
              <a:ea typeface="Garamond" charset="0"/>
              <a:cs typeface="Garamond" charset="0"/>
            </a:endParaRPr>
          </a:p>
          <a:p>
            <a:endParaRPr lang="en-US" dirty="0"/>
          </a:p>
        </p:txBody>
      </p:sp>
      <p:graphicFrame>
        <p:nvGraphicFramePr>
          <p:cNvPr id="129" name="Table 128">
            <a:extLst>
              <a:ext uri="{FF2B5EF4-FFF2-40B4-BE49-F238E27FC236}">
                <a16:creationId xmlns:a16="http://schemas.microsoft.com/office/drawing/2014/main" id="{6071CB48-1A9C-2140-B5D7-9DA4AE713D56}"/>
              </a:ext>
            </a:extLst>
          </p:cNvPr>
          <p:cNvGraphicFramePr>
            <a:graphicFrameLocks noGrp="1"/>
          </p:cNvGraphicFramePr>
          <p:nvPr>
            <p:extLst>
              <p:ext uri="{D42A27DB-BD31-4B8C-83A1-F6EECF244321}">
                <p14:modId xmlns:p14="http://schemas.microsoft.com/office/powerpoint/2010/main" val="782749436"/>
              </p:ext>
            </p:extLst>
          </p:nvPr>
        </p:nvGraphicFramePr>
        <p:xfrm>
          <a:off x="28356786" y="12134028"/>
          <a:ext cx="732711" cy="2092040"/>
        </p:xfrm>
        <a:graphic>
          <a:graphicData uri="http://schemas.openxmlformats.org/drawingml/2006/table">
            <a:tbl>
              <a:tblPr firstRow="1" bandRow="1">
                <a:tableStyleId>{2D5ABB26-0587-4C30-8999-92F81FD0307C}</a:tableStyleId>
              </a:tblPr>
              <a:tblGrid>
                <a:gridCol w="732711">
                  <a:extLst>
                    <a:ext uri="{9D8B030D-6E8A-4147-A177-3AD203B41FA5}">
                      <a16:colId xmlns:a16="http://schemas.microsoft.com/office/drawing/2014/main" val="20000"/>
                    </a:ext>
                  </a:extLst>
                </a:gridCol>
              </a:tblGrid>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-3.8</a:t>
                      </a:r>
                    </a:p>
                  </a:txBody>
                  <a:tcPr marT="41564" marB="41564"/>
                </a:tc>
                <a:extLst>
                  <a:ext uri="{0D108BD9-81ED-4DB2-BD59-A6C34878D82A}">
                    <a16:rowId xmlns:a16="http://schemas.microsoft.com/office/drawing/2014/main" val="10000"/>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1.9</a:t>
                      </a:r>
                    </a:p>
                  </a:txBody>
                  <a:tcPr marT="41564" marB="41564"/>
                </a:tc>
                <a:extLst>
                  <a:ext uri="{0D108BD9-81ED-4DB2-BD59-A6C34878D82A}">
                    <a16:rowId xmlns:a16="http://schemas.microsoft.com/office/drawing/2014/main" val="10001"/>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81.2</a:t>
                      </a:r>
                    </a:p>
                  </a:txBody>
                  <a:tcPr marT="41564" marB="41564"/>
                </a:tc>
                <a:extLst>
                  <a:ext uri="{0D108BD9-81ED-4DB2-BD59-A6C34878D82A}">
                    <a16:rowId xmlns:a16="http://schemas.microsoft.com/office/drawing/2014/main" val="10002"/>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25.6</a:t>
                      </a:r>
                    </a:p>
                  </a:txBody>
                  <a:tcPr marT="41564" marB="41564"/>
                </a:tc>
                <a:extLst>
                  <a:ext uri="{0D108BD9-81ED-4DB2-BD59-A6C34878D82A}">
                    <a16:rowId xmlns:a16="http://schemas.microsoft.com/office/drawing/2014/main" val="10003"/>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24.3</a:t>
                      </a:r>
                    </a:p>
                  </a:txBody>
                  <a:tcPr marT="41564" marB="41564"/>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93877492-0098-E64E-B8A4-6FB05686E9AD}"/>
                  </a:ext>
                </a:extLst>
              </p:cNvPr>
              <p:cNvSpPr txBox="1"/>
              <p:nvPr/>
            </p:nvSpPr>
            <p:spPr>
              <a:xfrm>
                <a:off x="27448289" y="12928307"/>
                <a:ext cx="8874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3</m:t>
                          </m:r>
                        </m:sub>
                      </m:sSub>
                      <m:r>
                        <a:rPr lang="en-US" b="0" i="1" smtClean="0">
                          <a:latin typeface="Cambria Math" charset="0"/>
                        </a:rPr>
                        <m:t>=</m:t>
                      </m:r>
                    </m:oMath>
                  </m:oMathPara>
                </a14:m>
                <a:endParaRPr lang="en-US" b="0" dirty="0"/>
              </a:p>
            </p:txBody>
          </p:sp>
        </mc:Choice>
        <mc:Fallback>
          <p:sp>
            <p:nvSpPr>
              <p:cNvPr id="130" name="TextBox 129">
                <a:extLst>
                  <a:ext uri="{FF2B5EF4-FFF2-40B4-BE49-F238E27FC236}">
                    <a16:creationId xmlns:a16="http://schemas.microsoft.com/office/drawing/2014/main" id="{93877492-0098-E64E-B8A4-6FB05686E9AD}"/>
                  </a:ext>
                </a:extLst>
              </p:cNvPr>
              <p:cNvSpPr txBox="1">
                <a:spLocks noRot="1" noChangeAspect="1" noMove="1" noResize="1" noEditPoints="1" noAdjustHandles="1" noChangeArrowheads="1" noChangeShapeType="1" noTextEdit="1"/>
              </p:cNvSpPr>
              <p:nvPr/>
            </p:nvSpPr>
            <p:spPr>
              <a:xfrm>
                <a:off x="27448289" y="12928307"/>
                <a:ext cx="887422" cy="461665"/>
              </a:xfrm>
              <a:prstGeom prst="rect">
                <a:avLst/>
              </a:prstGeom>
              <a:blipFill>
                <a:blip r:embed="rId23"/>
                <a:stretch>
                  <a:fillRect b="-2703"/>
                </a:stretch>
              </a:blipFill>
            </p:spPr>
            <p:txBody>
              <a:bodyPr/>
              <a:lstStyle/>
              <a:p>
                <a:r>
                  <a:rPr lang="en-US">
                    <a:noFill/>
                  </a:rPr>
                  <a:t> </a:t>
                </a:r>
              </a:p>
            </p:txBody>
          </p:sp>
        </mc:Fallback>
      </mc:AlternateContent>
      <p:sp>
        <p:nvSpPr>
          <p:cNvPr id="131" name="Double Bracket 130">
            <a:extLst>
              <a:ext uri="{FF2B5EF4-FFF2-40B4-BE49-F238E27FC236}">
                <a16:creationId xmlns:a16="http://schemas.microsoft.com/office/drawing/2014/main" id="{5DEFDBEB-5F62-EF46-9D79-0DE42C601481}"/>
              </a:ext>
            </a:extLst>
          </p:cNvPr>
          <p:cNvSpPr/>
          <p:nvPr/>
        </p:nvSpPr>
        <p:spPr>
          <a:xfrm>
            <a:off x="28331938" y="12096426"/>
            <a:ext cx="732710" cy="2172927"/>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2" name="TextBox 131">
            <a:extLst>
              <a:ext uri="{FF2B5EF4-FFF2-40B4-BE49-F238E27FC236}">
                <a16:creationId xmlns:a16="http://schemas.microsoft.com/office/drawing/2014/main" id="{17A17BD3-E664-7940-B30C-6C361E057DEA}"/>
              </a:ext>
            </a:extLst>
          </p:cNvPr>
          <p:cNvSpPr txBox="1"/>
          <p:nvPr/>
        </p:nvSpPr>
        <p:spPr>
          <a:xfrm>
            <a:off x="30261049" y="12232013"/>
            <a:ext cx="184731" cy="1023037"/>
          </a:xfrm>
          <a:prstGeom prst="rect">
            <a:avLst/>
          </a:prstGeom>
          <a:noFill/>
        </p:spPr>
        <p:txBody>
          <a:bodyPr wrap="none" rtlCol="0">
            <a:spAutoFit/>
          </a:bodyPr>
          <a:lstStyle/>
          <a:p>
            <a:pPr>
              <a:lnSpc>
                <a:spcPct val="114000"/>
              </a:lnSpc>
            </a:pPr>
            <a:endParaRPr lang="en-US" altLang="en-US" sz="3200" dirty="0">
              <a:latin typeface="Garamond" charset="0"/>
              <a:ea typeface="Garamond" charset="0"/>
              <a:cs typeface="Garamond" charset="0"/>
            </a:endParaRPr>
          </a:p>
          <a:p>
            <a:endParaRPr lang="en-US" dirty="0"/>
          </a:p>
        </p:txBody>
      </p:sp>
      <p:graphicFrame>
        <p:nvGraphicFramePr>
          <p:cNvPr id="133" name="Table 132">
            <a:extLst>
              <a:ext uri="{FF2B5EF4-FFF2-40B4-BE49-F238E27FC236}">
                <a16:creationId xmlns:a16="http://schemas.microsoft.com/office/drawing/2014/main" id="{D9A965EB-DCE7-DF45-A52B-BF422BC75311}"/>
              </a:ext>
            </a:extLst>
          </p:cNvPr>
          <p:cNvGraphicFramePr>
            <a:graphicFrameLocks noGrp="1"/>
          </p:cNvGraphicFramePr>
          <p:nvPr>
            <p:extLst>
              <p:ext uri="{D42A27DB-BD31-4B8C-83A1-F6EECF244321}">
                <p14:modId xmlns:p14="http://schemas.microsoft.com/office/powerpoint/2010/main" val="2705342035"/>
              </p:ext>
            </p:extLst>
          </p:nvPr>
        </p:nvGraphicFramePr>
        <p:xfrm>
          <a:off x="29985814" y="12116029"/>
          <a:ext cx="732711" cy="2092040"/>
        </p:xfrm>
        <a:graphic>
          <a:graphicData uri="http://schemas.openxmlformats.org/drawingml/2006/table">
            <a:tbl>
              <a:tblPr firstRow="1" bandRow="1">
                <a:tableStyleId>{2D5ABB26-0587-4C30-8999-92F81FD0307C}</a:tableStyleId>
              </a:tblPr>
              <a:tblGrid>
                <a:gridCol w="732711">
                  <a:extLst>
                    <a:ext uri="{9D8B030D-6E8A-4147-A177-3AD203B41FA5}">
                      <a16:colId xmlns:a16="http://schemas.microsoft.com/office/drawing/2014/main" val="20000"/>
                    </a:ext>
                  </a:extLst>
                </a:gridCol>
              </a:tblGrid>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-4.2</a:t>
                      </a:r>
                    </a:p>
                  </a:txBody>
                  <a:tcPr marT="41564" marB="41564"/>
                </a:tc>
                <a:extLst>
                  <a:ext uri="{0D108BD9-81ED-4DB2-BD59-A6C34878D82A}">
                    <a16:rowId xmlns:a16="http://schemas.microsoft.com/office/drawing/2014/main" val="10000"/>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1.5</a:t>
                      </a:r>
                    </a:p>
                  </a:txBody>
                  <a:tcPr marT="41564" marB="41564"/>
                </a:tc>
                <a:extLst>
                  <a:ext uri="{0D108BD9-81ED-4DB2-BD59-A6C34878D82A}">
                    <a16:rowId xmlns:a16="http://schemas.microsoft.com/office/drawing/2014/main" val="10001"/>
                  </a:ext>
                </a:extLst>
              </a:tr>
              <a:tr h="415636">
                <a:tc>
                  <a:txBody>
                    <a:bodyPr/>
                    <a:lstStyle/>
                    <a:p>
                      <a:pPr algn="ctr"/>
                      <a:r>
                        <a:rPr lang="en-US" sz="2200" b="0" dirty="0">
                          <a:latin typeface="CMU Serif" panose="02000603000000000000" pitchFamily="2" charset="0"/>
                          <a:ea typeface="CMU Serif" panose="02000603000000000000" pitchFamily="2" charset="0"/>
                          <a:cs typeface="CMU Serif" panose="02000603000000000000" pitchFamily="2" charset="0"/>
                        </a:rPr>
                        <a:t>81.2</a:t>
                      </a:r>
                    </a:p>
                  </a:txBody>
                  <a:tcPr marT="41564" marB="41564"/>
                </a:tc>
                <a:extLst>
                  <a:ext uri="{0D108BD9-81ED-4DB2-BD59-A6C34878D82A}">
                    <a16:rowId xmlns:a16="http://schemas.microsoft.com/office/drawing/2014/main" val="10002"/>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25.3</a:t>
                      </a:r>
                    </a:p>
                  </a:txBody>
                  <a:tcPr marT="41564" marB="41564"/>
                </a:tc>
                <a:extLst>
                  <a:ext uri="{0D108BD9-81ED-4DB2-BD59-A6C34878D82A}">
                    <a16:rowId xmlns:a16="http://schemas.microsoft.com/office/drawing/2014/main" val="10003"/>
                  </a:ext>
                </a:extLst>
              </a:tr>
              <a:tr h="415636">
                <a:tc>
                  <a:txBody>
                    <a:bodyPr/>
                    <a:lstStyle/>
                    <a:p>
                      <a:pPr algn="ctr"/>
                      <a:r>
                        <a:rPr lang="en-US" sz="2200" dirty="0">
                          <a:latin typeface="CMU Serif" panose="02000603000000000000" pitchFamily="2" charset="0"/>
                          <a:ea typeface="CMU Serif" panose="02000603000000000000" pitchFamily="2" charset="0"/>
                          <a:cs typeface="CMU Serif" panose="02000603000000000000" pitchFamily="2" charset="0"/>
                        </a:rPr>
                        <a:t>23.2</a:t>
                      </a:r>
                    </a:p>
                  </a:txBody>
                  <a:tcPr marT="41564" marB="41564"/>
                </a:tc>
                <a:extLst>
                  <a:ext uri="{0D108BD9-81ED-4DB2-BD59-A6C34878D82A}">
                    <a16:rowId xmlns:a16="http://schemas.microsoft.com/office/drawing/2014/main" val="10004"/>
                  </a:ext>
                </a:extLst>
              </a:tr>
            </a:tbl>
          </a:graphicData>
        </a:graphic>
      </p:graphicFrame>
      <mc:AlternateContent xmlns:mc="http://schemas.openxmlformats.org/markup-compatibility/2006">
        <mc:Choice xmlns:a14="http://schemas.microsoft.com/office/drawing/2010/main" Requires="a14">
          <p:sp>
            <p:nvSpPr>
              <p:cNvPr id="134" name="TextBox 133">
                <a:extLst>
                  <a:ext uri="{FF2B5EF4-FFF2-40B4-BE49-F238E27FC236}">
                    <a16:creationId xmlns:a16="http://schemas.microsoft.com/office/drawing/2014/main" id="{EF577867-0AD7-2047-96ED-132321395CB8}"/>
                  </a:ext>
                </a:extLst>
              </p:cNvPr>
              <p:cNvSpPr txBox="1"/>
              <p:nvPr/>
            </p:nvSpPr>
            <p:spPr>
              <a:xfrm>
                <a:off x="29077317" y="12910308"/>
                <a:ext cx="88742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4</m:t>
                          </m:r>
                        </m:sub>
                      </m:sSub>
                      <m:r>
                        <a:rPr lang="en-US" b="0" i="1" smtClean="0">
                          <a:latin typeface="Cambria Math" charset="0"/>
                        </a:rPr>
                        <m:t>=</m:t>
                      </m:r>
                    </m:oMath>
                  </m:oMathPara>
                </a14:m>
                <a:endParaRPr lang="en-US" b="0" dirty="0"/>
              </a:p>
            </p:txBody>
          </p:sp>
        </mc:Choice>
        <mc:Fallback>
          <p:sp>
            <p:nvSpPr>
              <p:cNvPr id="134" name="TextBox 133">
                <a:extLst>
                  <a:ext uri="{FF2B5EF4-FFF2-40B4-BE49-F238E27FC236}">
                    <a16:creationId xmlns:a16="http://schemas.microsoft.com/office/drawing/2014/main" id="{EF577867-0AD7-2047-96ED-132321395CB8}"/>
                  </a:ext>
                </a:extLst>
              </p:cNvPr>
              <p:cNvSpPr txBox="1">
                <a:spLocks noRot="1" noChangeAspect="1" noMove="1" noResize="1" noEditPoints="1" noAdjustHandles="1" noChangeArrowheads="1" noChangeShapeType="1" noTextEdit="1"/>
              </p:cNvSpPr>
              <p:nvPr/>
            </p:nvSpPr>
            <p:spPr>
              <a:xfrm>
                <a:off x="29077317" y="12910308"/>
                <a:ext cx="887422" cy="461665"/>
              </a:xfrm>
              <a:prstGeom prst="rect">
                <a:avLst/>
              </a:prstGeom>
              <a:blipFill>
                <a:blip r:embed="rId24"/>
                <a:stretch>
                  <a:fillRect/>
                </a:stretch>
              </a:blipFill>
            </p:spPr>
            <p:txBody>
              <a:bodyPr/>
              <a:lstStyle/>
              <a:p>
                <a:r>
                  <a:rPr lang="en-US">
                    <a:noFill/>
                  </a:rPr>
                  <a:t> </a:t>
                </a:r>
              </a:p>
            </p:txBody>
          </p:sp>
        </mc:Fallback>
      </mc:AlternateContent>
      <p:sp>
        <p:nvSpPr>
          <p:cNvPr id="135" name="Double Bracket 134">
            <a:extLst>
              <a:ext uri="{FF2B5EF4-FFF2-40B4-BE49-F238E27FC236}">
                <a16:creationId xmlns:a16="http://schemas.microsoft.com/office/drawing/2014/main" id="{1A59C8AE-D9E0-8E40-A218-14D84C1AB235}"/>
              </a:ext>
            </a:extLst>
          </p:cNvPr>
          <p:cNvSpPr/>
          <p:nvPr/>
        </p:nvSpPr>
        <p:spPr>
          <a:xfrm>
            <a:off x="29960966" y="12078427"/>
            <a:ext cx="732710" cy="2172927"/>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Blank Presentation">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18353</TotalTime>
  <Words>305</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 Math</vt:lpstr>
      <vt:lpstr>CMU Serif</vt:lpstr>
      <vt:lpstr>Garamond</vt:lpstr>
      <vt:lpstr>Blank Presentation</vt:lpstr>
      <vt:lpstr>PowerPoint Presentation</vt:lpstr>
    </vt:vector>
  </TitlesOfParts>
  <Company>Office 2004 Test Drive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Office 2004 Test Drive User</dc:creator>
  <cp:lastModifiedBy>Natalia Dibbern</cp:lastModifiedBy>
  <cp:revision>403</cp:revision>
  <cp:lastPrinted>2017-03-22T06:20:57Z</cp:lastPrinted>
  <dcterms:created xsi:type="dcterms:W3CDTF">2008-05-27T20:30:11Z</dcterms:created>
  <dcterms:modified xsi:type="dcterms:W3CDTF">2018-11-30T04:18:28Z</dcterms:modified>
</cp:coreProperties>
</file>